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  <p:sldMasterId id="2147483914" r:id="rId2"/>
  </p:sldMasterIdLst>
  <p:notesMasterIdLst>
    <p:notesMasterId r:id="rId23"/>
  </p:notesMasterIdLst>
  <p:sldIdLst>
    <p:sldId id="257" r:id="rId3"/>
    <p:sldId id="26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2" r:id="rId15"/>
    <p:sldId id="274" r:id="rId16"/>
    <p:sldId id="271" r:id="rId17"/>
    <p:sldId id="273" r:id="rId18"/>
    <p:sldId id="276" r:id="rId19"/>
    <p:sldId id="275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B68B"/>
    <a:srgbClr val="D93B48"/>
    <a:srgbClr val="6BA7BF"/>
    <a:srgbClr val="0D0D0D"/>
    <a:srgbClr val="F24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58" d="100"/>
          <a:sy n="58" d="100"/>
        </p:scale>
        <p:origin x="10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6C7A8-80B6-4C7F-A4F2-9367B9025165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1AC59-9008-473E-AE6D-2677A49462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628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08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106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57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995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039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128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22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96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841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29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4005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148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434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31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68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025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7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53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9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06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763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20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EBF6BE8-A282-4C13-BF08-83A75E99AEF1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D12BA-2EF6-4C7E-AE88-84B00F3DAB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4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339F2-6A20-4A30-9887-7BFB73CA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1" y="365125"/>
            <a:ext cx="11720944" cy="5952548"/>
          </a:xfrm>
        </p:spPr>
        <p:txBody>
          <a:bodyPr>
            <a:normAutofit/>
          </a:bodyPr>
          <a:lstStyle/>
          <a:p>
            <a:pPr algn="ctr"/>
            <a:r>
              <a:rPr lang="en-US" altLang="ko-KR" sz="10000" dirty="0"/>
              <a:t>1. </a:t>
            </a:r>
            <a:r>
              <a:rPr lang="ko-KR" altLang="en-US" sz="10000" dirty="0"/>
              <a:t>사용자 조사하기</a:t>
            </a:r>
          </a:p>
        </p:txBody>
      </p:sp>
    </p:spTree>
    <p:extLst>
      <p:ext uri="{BB962C8B-B14F-4D97-AF65-F5344CB8AC3E}">
        <p14:creationId xmlns:p14="http://schemas.microsoft.com/office/powerpoint/2010/main" val="2104241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339F2-6A20-4A30-9887-7BFB73CA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Google Sans"/>
              </a:rPr>
              <a:t>10~30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대 화장품소비 설문조사</a:t>
            </a:r>
            <a:endParaRPr lang="ko-KR" altLang="en-US" dirty="0"/>
          </a:p>
        </p:txBody>
      </p:sp>
      <p:pic>
        <p:nvPicPr>
          <p:cNvPr id="6146" name="Picture 2" descr="양식 응답 차트. 질문 제목: 쇼핑 장소를 자주 찾는 이유는?. 응답 수: 응답 8개.">
            <a:extLst>
              <a:ext uri="{FF2B5EF4-FFF2-40B4-BE49-F238E27FC236}">
                <a16:creationId xmlns:a16="http://schemas.microsoft.com/office/drawing/2014/main" id="{9C508B18-13A0-4BD3-917F-F30DC95CB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8787"/>
            <a:ext cx="12192000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459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339F2-6A20-4A30-9887-7BFB73CA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Google Sans"/>
              </a:rPr>
              <a:t>10~30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대 화장품소비 설문조사</a:t>
            </a:r>
            <a:endParaRPr lang="ko-KR" altLang="en-US" dirty="0"/>
          </a:p>
        </p:txBody>
      </p:sp>
      <p:pic>
        <p:nvPicPr>
          <p:cNvPr id="11266" name="Picture 2" descr="양식 응답 차트. 질문 제목: 쇼핑을 할 때 불만족스러운점은?. 응답 수: 응답 8개.">
            <a:extLst>
              <a:ext uri="{FF2B5EF4-FFF2-40B4-BE49-F238E27FC236}">
                <a16:creationId xmlns:a16="http://schemas.microsoft.com/office/drawing/2014/main" id="{4672D6EE-A961-4E66-B250-A0CDE79D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8787"/>
            <a:ext cx="12192000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91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339F2-6A20-4A30-9887-7BFB73CA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5304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dirty="0"/>
              <a:t>2. </a:t>
            </a:r>
            <a:r>
              <a:rPr lang="ko-KR" altLang="en-US" sz="5500" dirty="0"/>
              <a:t>사용자 분석하기</a:t>
            </a:r>
          </a:p>
        </p:txBody>
      </p:sp>
    </p:spTree>
    <p:extLst>
      <p:ext uri="{BB962C8B-B14F-4D97-AF65-F5344CB8AC3E}">
        <p14:creationId xmlns:p14="http://schemas.microsoft.com/office/powerpoint/2010/main" val="395247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339F2-6A20-4A30-9887-7BFB73CA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사용자의 페르소나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Google Sans"/>
              </a:rPr>
              <a:t>-1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85367A-4013-44DF-963F-5D8CE8CA7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92" y="2214695"/>
            <a:ext cx="2225040" cy="3337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25CD76-860A-4843-B1C7-4EAA574E7C85}"/>
              </a:ext>
            </a:extLst>
          </p:cNvPr>
          <p:cNvSpPr txBox="1"/>
          <p:nvPr/>
        </p:nvSpPr>
        <p:spPr>
          <a:xfrm>
            <a:off x="3158836" y="2204262"/>
            <a:ext cx="7381702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+mj-ea"/>
                <a:ea typeface="+mj-ea"/>
              </a:rPr>
              <a:t>프로필</a:t>
            </a:r>
            <a:endParaRPr lang="en-US" altLang="ko-KR" sz="3000" b="1" dirty="0">
              <a:latin typeface="+mj-ea"/>
              <a:ea typeface="+mj-ea"/>
            </a:endParaRPr>
          </a:p>
          <a:p>
            <a:endParaRPr lang="en-US" altLang="ko-KR" sz="2200" b="1" dirty="0">
              <a:latin typeface="+mj-ea"/>
              <a:ea typeface="+mj-ea"/>
            </a:endParaRPr>
          </a:p>
          <a:p>
            <a:r>
              <a:rPr lang="ko-KR" altLang="en-US" sz="2200" b="1" dirty="0">
                <a:latin typeface="+mj-ea"/>
                <a:ea typeface="+mj-ea"/>
              </a:rPr>
              <a:t>이름</a:t>
            </a:r>
            <a:r>
              <a:rPr lang="en-US" altLang="ko-KR" sz="2200" b="1" dirty="0">
                <a:latin typeface="+mj-ea"/>
                <a:ea typeface="+mj-ea"/>
              </a:rPr>
              <a:t> : </a:t>
            </a:r>
            <a:r>
              <a:rPr lang="en-US" altLang="ko-KR" sz="2200" dirty="0">
                <a:latin typeface="+mj-ea"/>
                <a:ea typeface="+mj-ea"/>
              </a:rPr>
              <a:t>Hong </a:t>
            </a:r>
            <a:r>
              <a:rPr lang="en-US" altLang="ko-KR" sz="2200" dirty="0" err="1">
                <a:latin typeface="+mj-ea"/>
                <a:ea typeface="+mj-ea"/>
              </a:rPr>
              <a:t>Gidong</a:t>
            </a:r>
            <a:r>
              <a:rPr lang="en-US" altLang="ko-KR" sz="2200" dirty="0">
                <a:latin typeface="+mj-ea"/>
                <a:ea typeface="+mj-ea"/>
              </a:rPr>
              <a:t>  </a:t>
            </a:r>
          </a:p>
          <a:p>
            <a:r>
              <a:rPr lang="ko-KR" altLang="en-US" sz="2200" b="1" dirty="0">
                <a:latin typeface="+mj-ea"/>
                <a:ea typeface="+mj-ea"/>
              </a:rPr>
              <a:t>나이 </a:t>
            </a:r>
            <a:r>
              <a:rPr lang="en-US" altLang="ko-KR" sz="2200" b="1" dirty="0">
                <a:latin typeface="+mj-ea"/>
                <a:ea typeface="+mj-ea"/>
              </a:rPr>
              <a:t>: </a:t>
            </a:r>
            <a:r>
              <a:rPr lang="en-US" altLang="ko-KR" sz="2200" dirty="0">
                <a:latin typeface="+mj-ea"/>
                <a:ea typeface="+mj-ea"/>
              </a:rPr>
              <a:t>30</a:t>
            </a:r>
            <a:r>
              <a:rPr lang="ko-KR" altLang="en-US" sz="2200" dirty="0">
                <a:latin typeface="+mj-ea"/>
                <a:ea typeface="+mj-ea"/>
              </a:rPr>
              <a:t>대</a:t>
            </a:r>
            <a:endParaRPr lang="en-US" altLang="ko-KR" sz="2200" dirty="0">
              <a:latin typeface="+mj-ea"/>
              <a:ea typeface="+mj-ea"/>
            </a:endParaRPr>
          </a:p>
          <a:p>
            <a:r>
              <a:rPr lang="ko-KR" altLang="en-US" sz="2200" b="1" dirty="0">
                <a:latin typeface="+mj-ea"/>
                <a:ea typeface="+mj-ea"/>
              </a:rPr>
              <a:t>성별 </a:t>
            </a:r>
            <a:r>
              <a:rPr lang="en-US" altLang="ko-KR" sz="2200" b="1" dirty="0">
                <a:latin typeface="+mj-ea"/>
                <a:ea typeface="+mj-ea"/>
              </a:rPr>
              <a:t>: </a:t>
            </a:r>
            <a:r>
              <a:rPr lang="ko-KR" altLang="en-US" sz="2200" dirty="0">
                <a:latin typeface="+mj-ea"/>
                <a:ea typeface="+mj-ea"/>
              </a:rPr>
              <a:t>남자</a:t>
            </a:r>
            <a:endParaRPr lang="en-US" altLang="ko-KR" sz="2200" dirty="0">
              <a:latin typeface="+mj-ea"/>
              <a:ea typeface="+mj-ea"/>
            </a:endParaRPr>
          </a:p>
          <a:p>
            <a:r>
              <a:rPr lang="ko-KR" altLang="en-US" sz="2200" b="1" dirty="0">
                <a:latin typeface="+mj-ea"/>
                <a:ea typeface="+mj-ea"/>
              </a:rPr>
              <a:t>직업 </a:t>
            </a:r>
            <a:r>
              <a:rPr lang="en-US" altLang="ko-KR" sz="2200" b="1" dirty="0">
                <a:latin typeface="+mj-ea"/>
                <a:ea typeface="+mj-ea"/>
              </a:rPr>
              <a:t>: </a:t>
            </a:r>
            <a:r>
              <a:rPr lang="ko-KR" altLang="en-US" sz="2200" dirty="0">
                <a:latin typeface="+mj-ea"/>
                <a:ea typeface="+mj-ea"/>
              </a:rPr>
              <a:t>전문직</a:t>
            </a:r>
            <a:endParaRPr lang="en-US" altLang="ko-KR" sz="2200" dirty="0">
              <a:latin typeface="+mj-ea"/>
              <a:ea typeface="+mj-ea"/>
            </a:endParaRPr>
          </a:p>
          <a:p>
            <a:r>
              <a:rPr lang="ko-KR" altLang="en-US" sz="2200" b="1" dirty="0">
                <a:latin typeface="+mj-ea"/>
                <a:ea typeface="+mj-ea"/>
              </a:rPr>
              <a:t>취미 </a:t>
            </a:r>
            <a:r>
              <a:rPr lang="en-US" altLang="ko-KR" sz="2200" b="1" dirty="0">
                <a:latin typeface="+mj-ea"/>
                <a:ea typeface="+mj-ea"/>
              </a:rPr>
              <a:t>: </a:t>
            </a:r>
            <a:r>
              <a:rPr lang="ko-KR" altLang="en-US" sz="2200" dirty="0">
                <a:latin typeface="+mj-ea"/>
                <a:ea typeface="+mj-ea"/>
              </a:rPr>
              <a:t>골프</a:t>
            </a:r>
            <a:r>
              <a:rPr lang="en-US" altLang="ko-KR" sz="2200" dirty="0">
                <a:latin typeface="+mj-ea"/>
                <a:ea typeface="+mj-ea"/>
              </a:rPr>
              <a:t>, </a:t>
            </a:r>
            <a:r>
              <a:rPr lang="ko-KR" altLang="en-US" sz="2200" dirty="0">
                <a:latin typeface="+mj-ea"/>
                <a:ea typeface="+mj-ea"/>
              </a:rPr>
              <a:t>캠핑</a:t>
            </a:r>
            <a:endParaRPr lang="en-US" altLang="ko-KR" sz="2200" dirty="0">
              <a:latin typeface="+mj-ea"/>
              <a:ea typeface="+mj-ea"/>
            </a:endParaRPr>
          </a:p>
          <a:p>
            <a:r>
              <a:rPr lang="ko-KR" altLang="en-US" sz="2200" b="1" dirty="0">
                <a:latin typeface="+mj-ea"/>
                <a:ea typeface="+mj-ea"/>
              </a:rPr>
              <a:t>니즈 </a:t>
            </a:r>
            <a:r>
              <a:rPr lang="en-US" altLang="ko-KR" sz="2200" b="1" dirty="0">
                <a:latin typeface="+mj-ea"/>
                <a:ea typeface="+mj-ea"/>
              </a:rPr>
              <a:t>: </a:t>
            </a:r>
            <a:r>
              <a:rPr lang="ko-KR" altLang="en-US" sz="2200" dirty="0">
                <a:latin typeface="+mj-ea"/>
                <a:ea typeface="+mj-ea"/>
              </a:rPr>
              <a:t>야외활동이 많아 자외선 </a:t>
            </a:r>
            <a:r>
              <a:rPr lang="ko-KR" altLang="en-US" sz="2200" dirty="0" err="1">
                <a:latin typeface="+mj-ea"/>
                <a:ea typeface="+mj-ea"/>
              </a:rPr>
              <a:t>차단률이</a:t>
            </a:r>
            <a:r>
              <a:rPr lang="ko-KR" altLang="en-US" sz="2200" dirty="0">
                <a:latin typeface="+mj-ea"/>
                <a:ea typeface="+mj-ea"/>
              </a:rPr>
              <a:t> </a:t>
            </a:r>
            <a:r>
              <a:rPr lang="ko-KR" altLang="en-US" sz="2200" dirty="0" err="1">
                <a:latin typeface="+mj-ea"/>
                <a:ea typeface="+mj-ea"/>
              </a:rPr>
              <a:t>높은제품</a:t>
            </a:r>
            <a:r>
              <a:rPr lang="ko-KR" altLang="en-US" sz="2200" dirty="0">
                <a:latin typeface="+mj-ea"/>
                <a:ea typeface="+mj-ea"/>
              </a:rPr>
              <a:t> </a:t>
            </a:r>
            <a:endParaRPr lang="en-US" altLang="ko-KR" sz="2200" dirty="0">
              <a:latin typeface="+mj-ea"/>
              <a:ea typeface="+mj-ea"/>
            </a:endParaRPr>
          </a:p>
          <a:p>
            <a:r>
              <a:rPr lang="ko-KR" altLang="en-US" sz="2200" b="1" dirty="0">
                <a:latin typeface="+mj-ea"/>
                <a:ea typeface="+mj-ea"/>
              </a:rPr>
              <a:t>지역 </a:t>
            </a:r>
            <a:r>
              <a:rPr lang="en-US" altLang="ko-KR" sz="2200" b="1" dirty="0">
                <a:latin typeface="+mj-ea"/>
                <a:ea typeface="+mj-ea"/>
              </a:rPr>
              <a:t>: </a:t>
            </a:r>
            <a:r>
              <a:rPr lang="ko-KR" altLang="en-US" sz="2200" dirty="0">
                <a:latin typeface="+mj-ea"/>
                <a:ea typeface="+mj-ea"/>
              </a:rPr>
              <a:t>목포시</a:t>
            </a:r>
            <a:endParaRPr lang="en-US" altLang="ko-KR" sz="2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4314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339F2-6A20-4A30-9887-7BFB73CA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사용자의 페르소나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Google Sans"/>
              </a:rPr>
              <a:t>-2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5CD76-860A-4843-B1C7-4EAA574E7C85}"/>
              </a:ext>
            </a:extLst>
          </p:cNvPr>
          <p:cNvSpPr txBox="1"/>
          <p:nvPr/>
        </p:nvSpPr>
        <p:spPr>
          <a:xfrm>
            <a:off x="3158836" y="2204262"/>
            <a:ext cx="7381702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+mj-ea"/>
                <a:ea typeface="+mj-ea"/>
              </a:rPr>
              <a:t>프로필</a:t>
            </a:r>
            <a:endParaRPr lang="en-US" altLang="ko-KR" sz="3000" b="1" dirty="0">
              <a:latin typeface="+mj-ea"/>
              <a:ea typeface="+mj-ea"/>
            </a:endParaRPr>
          </a:p>
          <a:p>
            <a:endParaRPr lang="en-US" altLang="ko-KR" sz="2200" b="1" dirty="0">
              <a:latin typeface="+mj-ea"/>
              <a:ea typeface="+mj-ea"/>
            </a:endParaRPr>
          </a:p>
          <a:p>
            <a:r>
              <a:rPr lang="ko-KR" altLang="en-US" sz="2200" b="1" dirty="0">
                <a:latin typeface="+mj-ea"/>
                <a:ea typeface="+mj-ea"/>
              </a:rPr>
              <a:t>이름</a:t>
            </a:r>
            <a:r>
              <a:rPr lang="en-US" altLang="ko-KR" sz="2200" b="1" dirty="0">
                <a:latin typeface="+mj-ea"/>
                <a:ea typeface="+mj-ea"/>
              </a:rPr>
              <a:t> : </a:t>
            </a:r>
            <a:r>
              <a:rPr lang="en-US" altLang="ko-KR" sz="2200" dirty="0">
                <a:latin typeface="+mj-ea"/>
                <a:ea typeface="+mj-ea"/>
              </a:rPr>
              <a:t>Rebecca  </a:t>
            </a:r>
          </a:p>
          <a:p>
            <a:r>
              <a:rPr lang="ko-KR" altLang="en-US" sz="2200" b="1" dirty="0">
                <a:latin typeface="+mj-ea"/>
                <a:ea typeface="+mj-ea"/>
              </a:rPr>
              <a:t>나이 </a:t>
            </a:r>
            <a:r>
              <a:rPr lang="en-US" altLang="ko-KR" sz="2200" b="1" dirty="0">
                <a:latin typeface="+mj-ea"/>
                <a:ea typeface="+mj-ea"/>
              </a:rPr>
              <a:t>: </a:t>
            </a:r>
            <a:r>
              <a:rPr lang="en-US" altLang="ko-KR" sz="2200" dirty="0">
                <a:latin typeface="+mj-ea"/>
                <a:ea typeface="+mj-ea"/>
              </a:rPr>
              <a:t>20</a:t>
            </a:r>
            <a:r>
              <a:rPr lang="ko-KR" altLang="en-US" sz="2200" dirty="0">
                <a:latin typeface="+mj-ea"/>
                <a:ea typeface="+mj-ea"/>
              </a:rPr>
              <a:t>대</a:t>
            </a:r>
            <a:endParaRPr lang="en-US" altLang="ko-KR" sz="2200" dirty="0">
              <a:latin typeface="+mj-ea"/>
              <a:ea typeface="+mj-ea"/>
            </a:endParaRPr>
          </a:p>
          <a:p>
            <a:r>
              <a:rPr lang="ko-KR" altLang="en-US" sz="2200" b="1" dirty="0">
                <a:latin typeface="+mj-ea"/>
                <a:ea typeface="+mj-ea"/>
              </a:rPr>
              <a:t>성별 </a:t>
            </a:r>
            <a:r>
              <a:rPr lang="en-US" altLang="ko-KR" sz="2200" b="1" dirty="0">
                <a:latin typeface="+mj-ea"/>
                <a:ea typeface="+mj-ea"/>
              </a:rPr>
              <a:t>: </a:t>
            </a:r>
            <a:r>
              <a:rPr lang="ko-KR" altLang="en-US" sz="2200" dirty="0">
                <a:latin typeface="+mj-ea"/>
                <a:ea typeface="+mj-ea"/>
              </a:rPr>
              <a:t>여자</a:t>
            </a:r>
            <a:endParaRPr lang="en-US" altLang="ko-KR" sz="2200" dirty="0">
              <a:latin typeface="+mj-ea"/>
              <a:ea typeface="+mj-ea"/>
            </a:endParaRPr>
          </a:p>
          <a:p>
            <a:r>
              <a:rPr lang="ko-KR" altLang="en-US" sz="2200" b="1" dirty="0">
                <a:latin typeface="+mj-ea"/>
                <a:ea typeface="+mj-ea"/>
              </a:rPr>
              <a:t>직업 </a:t>
            </a:r>
            <a:r>
              <a:rPr lang="en-US" altLang="ko-KR" sz="2200" b="1" dirty="0">
                <a:latin typeface="+mj-ea"/>
                <a:ea typeface="+mj-ea"/>
              </a:rPr>
              <a:t>: </a:t>
            </a:r>
            <a:r>
              <a:rPr lang="ko-KR" altLang="en-US" sz="2200" dirty="0">
                <a:latin typeface="+mj-ea"/>
                <a:ea typeface="+mj-ea"/>
              </a:rPr>
              <a:t>프리랜서</a:t>
            </a:r>
            <a:endParaRPr lang="en-US" altLang="ko-KR" sz="2200" dirty="0">
              <a:latin typeface="+mj-ea"/>
              <a:ea typeface="+mj-ea"/>
            </a:endParaRPr>
          </a:p>
          <a:p>
            <a:r>
              <a:rPr lang="ko-KR" altLang="en-US" sz="2200" b="1" dirty="0">
                <a:latin typeface="+mj-ea"/>
                <a:ea typeface="+mj-ea"/>
              </a:rPr>
              <a:t>취미 </a:t>
            </a:r>
            <a:r>
              <a:rPr lang="en-US" altLang="ko-KR" sz="2200" b="1" dirty="0">
                <a:latin typeface="+mj-ea"/>
                <a:ea typeface="+mj-ea"/>
              </a:rPr>
              <a:t>: </a:t>
            </a:r>
            <a:r>
              <a:rPr lang="ko-KR" altLang="en-US" sz="2200" dirty="0">
                <a:latin typeface="+mj-ea"/>
                <a:ea typeface="+mj-ea"/>
              </a:rPr>
              <a:t>쇼핑</a:t>
            </a:r>
            <a:r>
              <a:rPr lang="en-US" altLang="ko-KR" sz="2200" dirty="0">
                <a:latin typeface="+mj-ea"/>
                <a:ea typeface="+mj-ea"/>
              </a:rPr>
              <a:t>, SNS, </a:t>
            </a:r>
            <a:r>
              <a:rPr lang="ko-KR" altLang="en-US" sz="2200" dirty="0">
                <a:latin typeface="+mj-ea"/>
                <a:ea typeface="+mj-ea"/>
              </a:rPr>
              <a:t>블로그</a:t>
            </a:r>
            <a:endParaRPr lang="en-US" altLang="ko-KR" sz="2200" dirty="0">
              <a:latin typeface="+mj-ea"/>
              <a:ea typeface="+mj-ea"/>
            </a:endParaRPr>
          </a:p>
          <a:p>
            <a:r>
              <a:rPr lang="ko-KR" altLang="en-US" sz="2200" b="1" dirty="0">
                <a:latin typeface="+mj-ea"/>
                <a:ea typeface="+mj-ea"/>
              </a:rPr>
              <a:t>니즈 </a:t>
            </a:r>
            <a:r>
              <a:rPr lang="en-US" altLang="ko-KR" sz="2200" b="1" dirty="0">
                <a:latin typeface="+mj-ea"/>
                <a:ea typeface="+mj-ea"/>
              </a:rPr>
              <a:t>: </a:t>
            </a:r>
            <a:r>
              <a:rPr lang="ko-KR" altLang="en-US" sz="2200" dirty="0">
                <a:latin typeface="+mj-ea"/>
                <a:ea typeface="+mj-ea"/>
              </a:rPr>
              <a:t>실내활동이 많아 항상 건조함</a:t>
            </a:r>
            <a:endParaRPr lang="en-US" altLang="ko-KR" sz="2200" dirty="0">
              <a:latin typeface="+mj-ea"/>
              <a:ea typeface="+mj-ea"/>
            </a:endParaRPr>
          </a:p>
          <a:p>
            <a:r>
              <a:rPr lang="ko-KR" altLang="en-US" sz="2200" b="1" dirty="0">
                <a:latin typeface="+mj-ea"/>
                <a:ea typeface="+mj-ea"/>
              </a:rPr>
              <a:t>지역 </a:t>
            </a:r>
            <a:r>
              <a:rPr lang="en-US" altLang="ko-KR" sz="2200" b="1" dirty="0">
                <a:latin typeface="+mj-ea"/>
                <a:ea typeface="+mj-ea"/>
              </a:rPr>
              <a:t>: </a:t>
            </a:r>
            <a:r>
              <a:rPr lang="ko-KR" altLang="en-US" sz="2200" dirty="0">
                <a:latin typeface="+mj-ea"/>
                <a:ea typeface="+mj-ea"/>
              </a:rPr>
              <a:t>서울시</a:t>
            </a:r>
            <a:endParaRPr lang="en-US" altLang="ko-KR" sz="22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413F4F-2EC5-4093-8B70-06D311F779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4" t="17985" r="40667" b="-624"/>
          <a:stretch/>
        </p:blipFill>
        <p:spPr>
          <a:xfrm>
            <a:off x="681644" y="2264569"/>
            <a:ext cx="2310939" cy="308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31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339F2-6A20-4A30-9887-7BFB73CA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5304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dirty="0"/>
              <a:t>3. UI/UX </a:t>
            </a:r>
            <a:r>
              <a:rPr lang="ko-KR" altLang="en-US" sz="5500" dirty="0"/>
              <a:t>전략 도출하기</a:t>
            </a:r>
          </a:p>
        </p:txBody>
      </p:sp>
    </p:spTree>
    <p:extLst>
      <p:ext uri="{BB962C8B-B14F-4D97-AF65-F5344CB8AC3E}">
        <p14:creationId xmlns:p14="http://schemas.microsoft.com/office/powerpoint/2010/main" val="4226274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339F2-6A20-4A30-9887-7BFB73CA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무드보드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D43AA4-C21A-4E68-9A3C-41F7EA6B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605" y="2106947"/>
            <a:ext cx="5283264" cy="31754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9A6F93-870B-444F-AD16-34540BB3B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5" y="4587662"/>
            <a:ext cx="3245940" cy="21622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9EE547-AD9E-41EA-A2CD-EF8C68722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0" y="2528976"/>
            <a:ext cx="3338018" cy="23348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D77F45-4B6A-4704-8CCD-C67CD7CE43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285" y="1856791"/>
            <a:ext cx="3212530" cy="48339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EB2662-0245-46E2-BB9B-26D5BD02F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392" y="4323137"/>
            <a:ext cx="3974465" cy="23348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E634CD-E2B1-4EDD-A9D0-00BAE4DB0E8D}"/>
              </a:ext>
            </a:extLst>
          </p:cNvPr>
          <p:cNvSpPr txBox="1"/>
          <p:nvPr/>
        </p:nvSpPr>
        <p:spPr>
          <a:xfrm>
            <a:off x="13854" y="1307797"/>
            <a:ext cx="12178146" cy="101566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/>
              <a:t>Images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5300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339F2-6A20-4A30-9887-7BFB73CA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무드보드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7C4CB-4216-4872-B8DD-413584D35DD2}"/>
              </a:ext>
            </a:extLst>
          </p:cNvPr>
          <p:cNvSpPr txBox="1"/>
          <p:nvPr/>
        </p:nvSpPr>
        <p:spPr>
          <a:xfrm>
            <a:off x="13854" y="1307797"/>
            <a:ext cx="12178146" cy="101566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/>
              <a:t>Color</a:t>
            </a:r>
            <a:endParaRPr lang="ko-KR" altLang="en-US" sz="60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1CBC191-A08A-46A9-9A1E-31939CE67A46}"/>
              </a:ext>
            </a:extLst>
          </p:cNvPr>
          <p:cNvGrpSpPr/>
          <p:nvPr/>
        </p:nvGrpSpPr>
        <p:grpSpPr>
          <a:xfrm>
            <a:off x="743600" y="3009880"/>
            <a:ext cx="10704800" cy="2140960"/>
            <a:chOff x="822960" y="3009880"/>
            <a:chExt cx="2381250" cy="47625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275249B-1EB7-4905-B586-5B2035996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60" y="3009880"/>
              <a:ext cx="476250" cy="47625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951933B-CCB3-4157-9F3B-CC99B6E7B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210" y="3009880"/>
              <a:ext cx="476250" cy="47625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2ACF5A1-E0FE-44E8-A6F7-1AB9E7DFC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7960" y="3009880"/>
              <a:ext cx="476250" cy="47625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CACEC7F-B4C4-4808-A295-067E8B035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1710" y="3009880"/>
              <a:ext cx="476250" cy="47625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B31AB02-C467-4DEB-ADAA-2BA0E7ACD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460" y="3009880"/>
              <a:ext cx="476250" cy="47625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920BFD4-F974-4CAF-87D5-9E2AE912ACA4}"/>
              </a:ext>
            </a:extLst>
          </p:cNvPr>
          <p:cNvSpPr txBox="1"/>
          <p:nvPr/>
        </p:nvSpPr>
        <p:spPr>
          <a:xfrm>
            <a:off x="5644342" y="298426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7C1D6A25-FC0D-4282-B57B-149C15D13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600" y="5150094"/>
            <a:ext cx="2140959" cy="5539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dobe-clean-han-japanese"/>
                <a:cs typeface="Courier New" panose="02070309020205020404" pitchFamily="49" charset="0"/>
              </a:rPr>
              <a:t>D93B48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3649A3DF-930A-47E6-A661-3E0C28107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560" y="5150094"/>
            <a:ext cx="2140959" cy="5539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en-US" altLang="ko-KR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dobe-clean-han-japanese"/>
                <a:cs typeface="Courier New" panose="02070309020205020404" pitchFamily="49" charset="0"/>
              </a:rPr>
              <a:t>F24B6A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2">
            <a:extLst>
              <a:ext uri="{FF2B5EF4-FFF2-40B4-BE49-F238E27FC236}">
                <a16:creationId xmlns:a16="http://schemas.microsoft.com/office/drawing/2014/main" id="{385FB8E8-ECBE-44B0-9371-8061FCD8B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5519" y="5150094"/>
            <a:ext cx="2140959" cy="5539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en-US" altLang="ko-KR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dobe-clean-han-japanese"/>
                <a:cs typeface="Courier New" panose="02070309020205020404" pitchFamily="49" charset="0"/>
              </a:rPr>
              <a:t>6BA7BF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2">
            <a:extLst>
              <a:ext uri="{FF2B5EF4-FFF2-40B4-BE49-F238E27FC236}">
                <a16:creationId xmlns:a16="http://schemas.microsoft.com/office/drawing/2014/main" id="{50A13023-C776-4424-A93A-B4CD2108F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478" y="5150094"/>
            <a:ext cx="2140959" cy="5539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en-US" altLang="ko-KR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dobe-clean-han-japanese"/>
                <a:cs typeface="Courier New" panose="02070309020205020404" pitchFamily="49" charset="0"/>
              </a:rPr>
              <a:t>D9B68B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2">
            <a:extLst>
              <a:ext uri="{FF2B5EF4-FFF2-40B4-BE49-F238E27FC236}">
                <a16:creationId xmlns:a16="http://schemas.microsoft.com/office/drawing/2014/main" id="{FE1C9562-613E-448D-8749-54EDD3C89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7440" y="5173423"/>
            <a:ext cx="2140959" cy="5539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kumimoji="0" lang="en-US" altLang="ko-KR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dobe-clean-han-japanese"/>
                <a:cs typeface="Courier New" panose="02070309020205020404" pitchFamily="49" charset="0"/>
              </a:rPr>
              <a:t>0D0D0D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911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339F2-6A20-4A30-9887-7BFB73CA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무드보드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7C4CB-4216-4872-B8DD-413584D35DD2}"/>
              </a:ext>
            </a:extLst>
          </p:cNvPr>
          <p:cNvSpPr txBox="1"/>
          <p:nvPr/>
        </p:nvSpPr>
        <p:spPr>
          <a:xfrm>
            <a:off x="13854" y="1307797"/>
            <a:ext cx="12178146" cy="101566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/>
              <a:t>Fonts</a:t>
            </a:r>
            <a:endParaRPr lang="ko-KR" altLang="en-US" sz="6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20BFD4-F974-4CAF-87D5-9E2AE912ACA4}"/>
              </a:ext>
            </a:extLst>
          </p:cNvPr>
          <p:cNvSpPr txBox="1"/>
          <p:nvPr/>
        </p:nvSpPr>
        <p:spPr>
          <a:xfrm>
            <a:off x="5644342" y="298426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B7CF0-3BBB-4214-8294-ABB275961D73}"/>
              </a:ext>
            </a:extLst>
          </p:cNvPr>
          <p:cNvSpPr txBox="1"/>
          <p:nvPr/>
        </p:nvSpPr>
        <p:spPr>
          <a:xfrm>
            <a:off x="806235" y="3105025"/>
            <a:ext cx="22527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rgbClr val="D93B48"/>
                </a:solidFill>
                <a:latin typeface="adobe-clean-han-japanese"/>
              </a:rPr>
              <a:t>SKIN</a:t>
            </a:r>
            <a:endParaRPr lang="ko-KR" altLang="en-US" sz="5000" b="1" dirty="0">
              <a:solidFill>
                <a:srgbClr val="D93B48"/>
              </a:solidFill>
              <a:latin typeface="adobe-clean-han-japanes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694101-41C8-4EC9-8E4C-A5AA03B40035}"/>
              </a:ext>
            </a:extLst>
          </p:cNvPr>
          <p:cNvSpPr txBox="1"/>
          <p:nvPr/>
        </p:nvSpPr>
        <p:spPr>
          <a:xfrm rot="21447092">
            <a:off x="3218595" y="3370323"/>
            <a:ext cx="591442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dirty="0">
                <a:solidFill>
                  <a:srgbClr val="D93B48"/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rPr>
              <a:t>자외선 차단제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1DD4EA-551A-4357-B6ED-CD55CA4CB2BC}"/>
              </a:ext>
            </a:extLst>
          </p:cNvPr>
          <p:cNvSpPr txBox="1"/>
          <p:nvPr/>
        </p:nvSpPr>
        <p:spPr>
          <a:xfrm>
            <a:off x="4945488" y="4614406"/>
            <a:ext cx="765988" cy="152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solidFill>
                  <a:srgbClr val="6BA7BF"/>
                </a:solidFill>
                <a:latin typeface="Berlin Sans FB Demi" panose="020E0802020502020306" pitchFamily="34" charset="0"/>
              </a:rPr>
              <a:t>크림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C18641-A387-42D6-8765-EA461D44CF30}"/>
              </a:ext>
            </a:extLst>
          </p:cNvPr>
          <p:cNvSpPr txBox="1"/>
          <p:nvPr/>
        </p:nvSpPr>
        <p:spPr>
          <a:xfrm rot="1671634">
            <a:off x="613743" y="5090657"/>
            <a:ext cx="39741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0" dirty="0">
                <a:solidFill>
                  <a:srgbClr val="F24B6A"/>
                </a:solidFill>
                <a:latin typeface="Bahnschrift SemiBold" panose="020B0502040204020203" pitchFamily="34" charset="0"/>
              </a:rPr>
              <a:t>립스틱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EC2EB9-E924-4D8B-BD5A-3C82CFBA46A1}"/>
              </a:ext>
            </a:extLst>
          </p:cNvPr>
          <p:cNvSpPr txBox="1"/>
          <p:nvPr/>
        </p:nvSpPr>
        <p:spPr>
          <a:xfrm rot="18335854">
            <a:off x="2132481" y="3972505"/>
            <a:ext cx="22527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solidFill>
                  <a:srgbClr val="D9B68B"/>
                </a:solidFill>
                <a:latin typeface="adobe-clean-han-japanese"/>
              </a:rPr>
              <a:t>로션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42E6F0-5C8C-4D3D-9C79-478D666D25B2}"/>
              </a:ext>
            </a:extLst>
          </p:cNvPr>
          <p:cNvSpPr txBox="1"/>
          <p:nvPr/>
        </p:nvSpPr>
        <p:spPr>
          <a:xfrm>
            <a:off x="7165571" y="5550203"/>
            <a:ext cx="22527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0D0D0D"/>
                </a:solidFill>
              </a:rPr>
              <a:t>향수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C30EC5-1C5A-45BE-9179-3ED6D386A9E7}"/>
              </a:ext>
            </a:extLst>
          </p:cNvPr>
          <p:cNvSpPr txBox="1"/>
          <p:nvPr/>
        </p:nvSpPr>
        <p:spPr>
          <a:xfrm rot="1751900">
            <a:off x="7806948" y="3628528"/>
            <a:ext cx="4076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D9B68B"/>
                </a:solidFill>
              </a:rPr>
              <a:t>에센스</a:t>
            </a:r>
          </a:p>
        </p:txBody>
      </p:sp>
    </p:spTree>
    <p:extLst>
      <p:ext uri="{BB962C8B-B14F-4D97-AF65-F5344CB8AC3E}">
        <p14:creationId xmlns:p14="http://schemas.microsoft.com/office/powerpoint/2010/main" val="50788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339F2-6A20-4A30-9887-7BFB73CA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무드보드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7C4CB-4216-4872-B8DD-413584D35DD2}"/>
              </a:ext>
            </a:extLst>
          </p:cNvPr>
          <p:cNvSpPr txBox="1"/>
          <p:nvPr/>
        </p:nvSpPr>
        <p:spPr>
          <a:xfrm>
            <a:off x="13854" y="1307797"/>
            <a:ext cx="12178146" cy="101566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/>
              <a:t>Icons</a:t>
            </a:r>
            <a:endParaRPr lang="ko-KR" altLang="en-US" sz="6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20BFD4-F974-4CAF-87D5-9E2AE912ACA4}"/>
              </a:ext>
            </a:extLst>
          </p:cNvPr>
          <p:cNvSpPr txBox="1"/>
          <p:nvPr/>
        </p:nvSpPr>
        <p:spPr>
          <a:xfrm>
            <a:off x="5644342" y="298426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9A09E5-BFD9-47E2-913C-B5A19ADE23E9}"/>
              </a:ext>
            </a:extLst>
          </p:cNvPr>
          <p:cNvGrpSpPr/>
          <p:nvPr/>
        </p:nvGrpSpPr>
        <p:grpSpPr>
          <a:xfrm>
            <a:off x="-154244" y="2775113"/>
            <a:ext cx="12039946" cy="3331501"/>
            <a:chOff x="-154244" y="2775113"/>
            <a:chExt cx="12039946" cy="3331501"/>
          </a:xfrm>
        </p:grpSpPr>
        <p:pic>
          <p:nvPicPr>
            <p:cNvPr id="211" name="그림 210">
              <a:extLst>
                <a:ext uri="{FF2B5EF4-FFF2-40B4-BE49-F238E27FC236}">
                  <a16:creationId xmlns:a16="http://schemas.microsoft.com/office/drawing/2014/main" id="{0A4ED3DF-DF96-4C34-AE63-C26DD2F6A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8" t="1978" r="50685" b="66096"/>
            <a:stretch/>
          </p:blipFill>
          <p:spPr>
            <a:xfrm>
              <a:off x="-154244" y="2844479"/>
              <a:ext cx="3330624" cy="3262135"/>
            </a:xfrm>
            <a:prstGeom prst="rect">
              <a:avLst/>
            </a:prstGeom>
          </p:spPr>
        </p:pic>
        <p:pic>
          <p:nvPicPr>
            <p:cNvPr id="212" name="그림 211">
              <a:extLst>
                <a:ext uri="{FF2B5EF4-FFF2-40B4-BE49-F238E27FC236}">
                  <a16:creationId xmlns:a16="http://schemas.microsoft.com/office/drawing/2014/main" id="{D53F97A6-1A91-48BC-8CEA-464FA6386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80" r="896" b="69493"/>
            <a:stretch/>
          </p:blipFill>
          <p:spPr>
            <a:xfrm>
              <a:off x="3074784" y="2857876"/>
              <a:ext cx="3266442" cy="2943867"/>
            </a:xfrm>
            <a:prstGeom prst="rect">
              <a:avLst/>
            </a:prstGeom>
          </p:spPr>
        </p:pic>
        <p:pic>
          <p:nvPicPr>
            <p:cNvPr id="213" name="그림 212">
              <a:extLst>
                <a:ext uri="{FF2B5EF4-FFF2-40B4-BE49-F238E27FC236}">
                  <a16:creationId xmlns:a16="http://schemas.microsoft.com/office/drawing/2014/main" id="{AD227553-C04F-4E2C-BF86-12E2531D1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" t="30598" r="48099" b="35583"/>
            <a:stretch/>
          </p:blipFill>
          <p:spPr>
            <a:xfrm>
              <a:off x="5983953" y="2775113"/>
              <a:ext cx="2982132" cy="3109391"/>
            </a:xfrm>
            <a:prstGeom prst="rect">
              <a:avLst/>
            </a:prstGeom>
          </p:spPr>
        </p:pic>
        <p:sp>
          <p:nvSpPr>
            <p:cNvPr id="217" name="Content">
              <a:extLst>
                <a:ext uri="{FF2B5EF4-FFF2-40B4-BE49-F238E27FC236}">
                  <a16:creationId xmlns:a16="http://schemas.microsoft.com/office/drawing/2014/main" id="{C73DBD01-C221-45A8-9720-F90AF16ACC3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16976" y="2916870"/>
              <a:ext cx="2768726" cy="2852618"/>
            </a:xfrm>
            <a:custGeom>
              <a:avLst/>
              <a:gdLst>
                <a:gd name="T0" fmla="*/ 0 w 1357"/>
                <a:gd name="T1" fmla="*/ 55 h 1411"/>
                <a:gd name="T2" fmla="*/ 0 w 1357"/>
                <a:gd name="T3" fmla="*/ 489 h 1411"/>
                <a:gd name="T4" fmla="*/ 0 w 1357"/>
                <a:gd name="T5" fmla="*/ 869 h 1411"/>
                <a:gd name="T6" fmla="*/ 0 w 1357"/>
                <a:gd name="T7" fmla="*/ 977 h 1411"/>
                <a:gd name="T8" fmla="*/ 0 w 1357"/>
                <a:gd name="T9" fmla="*/ 1411 h 1411"/>
                <a:gd name="T10" fmla="*/ 489 w 1357"/>
                <a:gd name="T11" fmla="*/ 1411 h 1411"/>
                <a:gd name="T12" fmla="*/ 543 w 1357"/>
                <a:gd name="T13" fmla="*/ 1357 h 1411"/>
                <a:gd name="T14" fmla="*/ 543 w 1357"/>
                <a:gd name="T15" fmla="*/ 869 h 1411"/>
                <a:gd name="T16" fmla="*/ 543 w 1357"/>
                <a:gd name="T17" fmla="*/ 489 h 1411"/>
                <a:gd name="T18" fmla="*/ 543 w 1357"/>
                <a:gd name="T19" fmla="*/ 55 h 1411"/>
                <a:gd name="T20" fmla="*/ 489 w 1357"/>
                <a:gd name="T21" fmla="*/ 0 h 1411"/>
                <a:gd name="T22" fmla="*/ 0 w 1357"/>
                <a:gd name="T23" fmla="*/ 0 h 1411"/>
                <a:gd name="T24" fmla="*/ 434 w 1357"/>
                <a:gd name="T25" fmla="*/ 109 h 1411"/>
                <a:gd name="T26" fmla="*/ 370 w 1357"/>
                <a:gd name="T27" fmla="*/ 295 h 1411"/>
                <a:gd name="T28" fmla="*/ 192 w 1357"/>
                <a:gd name="T29" fmla="*/ 216 h 1411"/>
                <a:gd name="T30" fmla="*/ 109 w 1357"/>
                <a:gd name="T31" fmla="*/ 109 h 1411"/>
                <a:gd name="T32" fmla="*/ 652 w 1357"/>
                <a:gd name="T33" fmla="*/ 217 h 1411"/>
                <a:gd name="T34" fmla="*/ 1357 w 1357"/>
                <a:gd name="T35" fmla="*/ 109 h 1411"/>
                <a:gd name="T36" fmla="*/ 353 w 1357"/>
                <a:gd name="T37" fmla="*/ 155 h 1411"/>
                <a:gd name="T38" fmla="*/ 353 w 1357"/>
                <a:gd name="T39" fmla="*/ 228 h 1411"/>
                <a:gd name="T40" fmla="*/ 353 w 1357"/>
                <a:gd name="T41" fmla="*/ 155 h 1411"/>
                <a:gd name="T42" fmla="*/ 652 w 1357"/>
                <a:gd name="T43" fmla="*/ 380 h 1411"/>
                <a:gd name="T44" fmla="*/ 1357 w 1357"/>
                <a:gd name="T45" fmla="*/ 326 h 1411"/>
                <a:gd name="T46" fmla="*/ 109 w 1357"/>
                <a:gd name="T47" fmla="*/ 543 h 1411"/>
                <a:gd name="T48" fmla="*/ 434 w 1357"/>
                <a:gd name="T49" fmla="*/ 869 h 1411"/>
                <a:gd name="T50" fmla="*/ 109 w 1357"/>
                <a:gd name="T51" fmla="*/ 543 h 1411"/>
                <a:gd name="T52" fmla="*/ 652 w 1357"/>
                <a:gd name="T53" fmla="*/ 652 h 1411"/>
                <a:gd name="T54" fmla="*/ 1357 w 1357"/>
                <a:gd name="T55" fmla="*/ 543 h 1411"/>
                <a:gd name="T56" fmla="*/ 304 w 1357"/>
                <a:gd name="T57" fmla="*/ 601 h 1411"/>
                <a:gd name="T58" fmla="*/ 255 w 1357"/>
                <a:gd name="T59" fmla="*/ 621 h 1411"/>
                <a:gd name="T60" fmla="*/ 192 w 1357"/>
                <a:gd name="T61" fmla="*/ 687 h 1411"/>
                <a:gd name="T62" fmla="*/ 180 w 1357"/>
                <a:gd name="T63" fmla="*/ 765 h 1411"/>
                <a:gd name="T64" fmla="*/ 261 w 1357"/>
                <a:gd name="T65" fmla="*/ 811 h 1411"/>
                <a:gd name="T66" fmla="*/ 322 w 1357"/>
                <a:gd name="T67" fmla="*/ 762 h 1411"/>
                <a:gd name="T68" fmla="*/ 343 w 1357"/>
                <a:gd name="T69" fmla="*/ 672 h 1411"/>
                <a:gd name="T70" fmla="*/ 324 w 1357"/>
                <a:gd name="T71" fmla="*/ 604 h 1411"/>
                <a:gd name="T72" fmla="*/ 289 w 1357"/>
                <a:gd name="T73" fmla="*/ 657 h 1411"/>
                <a:gd name="T74" fmla="*/ 275 w 1357"/>
                <a:gd name="T75" fmla="*/ 699 h 1411"/>
                <a:gd name="T76" fmla="*/ 273 w 1357"/>
                <a:gd name="T77" fmla="*/ 704 h 1411"/>
                <a:gd name="T78" fmla="*/ 267 w 1357"/>
                <a:gd name="T79" fmla="*/ 704 h 1411"/>
                <a:gd name="T80" fmla="*/ 265 w 1357"/>
                <a:gd name="T81" fmla="*/ 699 h 1411"/>
                <a:gd name="T82" fmla="*/ 270 w 1357"/>
                <a:gd name="T83" fmla="*/ 696 h 1411"/>
                <a:gd name="T84" fmla="*/ 652 w 1357"/>
                <a:gd name="T85" fmla="*/ 760 h 1411"/>
                <a:gd name="T86" fmla="*/ 1357 w 1357"/>
                <a:gd name="T87" fmla="*/ 814 h 1411"/>
                <a:gd name="T88" fmla="*/ 652 w 1357"/>
                <a:gd name="T89" fmla="*/ 760 h 1411"/>
                <a:gd name="T90" fmla="*/ 434 w 1357"/>
                <a:gd name="T91" fmla="*/ 977 h 1411"/>
                <a:gd name="T92" fmla="*/ 109 w 1357"/>
                <a:gd name="T93" fmla="*/ 1303 h 1411"/>
                <a:gd name="T94" fmla="*/ 652 w 1357"/>
                <a:gd name="T95" fmla="*/ 977 h 1411"/>
                <a:gd name="T96" fmla="*/ 1357 w 1357"/>
                <a:gd name="T97" fmla="*/ 1086 h 1411"/>
                <a:gd name="T98" fmla="*/ 652 w 1357"/>
                <a:gd name="T99" fmla="*/ 977 h 1411"/>
                <a:gd name="T100" fmla="*/ 246 w 1357"/>
                <a:gd name="T101" fmla="*/ 1077 h 1411"/>
                <a:gd name="T102" fmla="*/ 207 w 1357"/>
                <a:gd name="T103" fmla="*/ 1115 h 1411"/>
                <a:gd name="T104" fmla="*/ 207 w 1357"/>
                <a:gd name="T105" fmla="*/ 1166 h 1411"/>
                <a:gd name="T106" fmla="*/ 243 w 1357"/>
                <a:gd name="T107" fmla="*/ 1205 h 1411"/>
                <a:gd name="T108" fmla="*/ 297 w 1357"/>
                <a:gd name="T109" fmla="*/ 1205 h 1411"/>
                <a:gd name="T110" fmla="*/ 336 w 1357"/>
                <a:gd name="T111" fmla="*/ 1166 h 1411"/>
                <a:gd name="T112" fmla="*/ 336 w 1357"/>
                <a:gd name="T113" fmla="*/ 1115 h 1411"/>
                <a:gd name="T114" fmla="*/ 300 w 1357"/>
                <a:gd name="T115" fmla="*/ 1077 h 1411"/>
                <a:gd name="T116" fmla="*/ 272 w 1357"/>
                <a:gd name="T117" fmla="*/ 1091 h 1411"/>
                <a:gd name="T118" fmla="*/ 272 w 1357"/>
                <a:gd name="T119" fmla="*/ 1189 h 1411"/>
                <a:gd name="T120" fmla="*/ 272 w 1357"/>
                <a:gd name="T121" fmla="*/ 1091 h 1411"/>
                <a:gd name="T122" fmla="*/ 652 w 1357"/>
                <a:gd name="T123" fmla="*/ 1249 h 1411"/>
                <a:gd name="T124" fmla="*/ 1357 w 1357"/>
                <a:gd name="T125" fmla="*/ 1194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57" h="1411">
                  <a:moveTo>
                    <a:pt x="0" y="0"/>
                  </a:moveTo>
                  <a:lnTo>
                    <a:pt x="0" y="55"/>
                  </a:lnTo>
                  <a:lnTo>
                    <a:pt x="0" y="435"/>
                  </a:lnTo>
                  <a:lnTo>
                    <a:pt x="0" y="489"/>
                  </a:lnTo>
                  <a:lnTo>
                    <a:pt x="0" y="543"/>
                  </a:lnTo>
                  <a:lnTo>
                    <a:pt x="0" y="869"/>
                  </a:lnTo>
                  <a:lnTo>
                    <a:pt x="0" y="923"/>
                  </a:lnTo>
                  <a:lnTo>
                    <a:pt x="0" y="977"/>
                  </a:lnTo>
                  <a:lnTo>
                    <a:pt x="0" y="1357"/>
                  </a:lnTo>
                  <a:lnTo>
                    <a:pt x="0" y="1411"/>
                  </a:lnTo>
                  <a:lnTo>
                    <a:pt x="55" y="1411"/>
                  </a:lnTo>
                  <a:lnTo>
                    <a:pt x="489" y="1411"/>
                  </a:lnTo>
                  <a:lnTo>
                    <a:pt x="543" y="1411"/>
                  </a:lnTo>
                  <a:lnTo>
                    <a:pt x="543" y="1357"/>
                  </a:lnTo>
                  <a:lnTo>
                    <a:pt x="543" y="923"/>
                  </a:lnTo>
                  <a:lnTo>
                    <a:pt x="543" y="869"/>
                  </a:lnTo>
                  <a:lnTo>
                    <a:pt x="543" y="543"/>
                  </a:lnTo>
                  <a:lnTo>
                    <a:pt x="543" y="489"/>
                  </a:lnTo>
                  <a:lnTo>
                    <a:pt x="543" y="435"/>
                  </a:lnTo>
                  <a:lnTo>
                    <a:pt x="543" y="55"/>
                  </a:lnTo>
                  <a:lnTo>
                    <a:pt x="543" y="0"/>
                  </a:lnTo>
                  <a:lnTo>
                    <a:pt x="489" y="0"/>
                  </a:lnTo>
                  <a:lnTo>
                    <a:pt x="55" y="0"/>
                  </a:lnTo>
                  <a:lnTo>
                    <a:pt x="0" y="0"/>
                  </a:lnTo>
                  <a:close/>
                  <a:moveTo>
                    <a:pt x="109" y="109"/>
                  </a:moveTo>
                  <a:lnTo>
                    <a:pt x="434" y="109"/>
                  </a:lnTo>
                  <a:lnTo>
                    <a:pt x="434" y="356"/>
                  </a:lnTo>
                  <a:lnTo>
                    <a:pt x="370" y="295"/>
                  </a:lnTo>
                  <a:lnTo>
                    <a:pt x="292" y="334"/>
                  </a:lnTo>
                  <a:lnTo>
                    <a:pt x="192" y="216"/>
                  </a:lnTo>
                  <a:lnTo>
                    <a:pt x="109" y="287"/>
                  </a:lnTo>
                  <a:lnTo>
                    <a:pt x="109" y="109"/>
                  </a:lnTo>
                  <a:close/>
                  <a:moveTo>
                    <a:pt x="652" y="109"/>
                  </a:moveTo>
                  <a:lnTo>
                    <a:pt x="652" y="217"/>
                  </a:lnTo>
                  <a:lnTo>
                    <a:pt x="1357" y="217"/>
                  </a:lnTo>
                  <a:lnTo>
                    <a:pt x="1357" y="109"/>
                  </a:lnTo>
                  <a:lnTo>
                    <a:pt x="652" y="109"/>
                  </a:lnTo>
                  <a:close/>
                  <a:moveTo>
                    <a:pt x="353" y="155"/>
                  </a:moveTo>
                  <a:cubicBezTo>
                    <a:pt x="333" y="155"/>
                    <a:pt x="317" y="170"/>
                    <a:pt x="317" y="190"/>
                  </a:cubicBezTo>
                  <a:cubicBezTo>
                    <a:pt x="317" y="210"/>
                    <a:pt x="333" y="228"/>
                    <a:pt x="353" y="228"/>
                  </a:cubicBezTo>
                  <a:cubicBezTo>
                    <a:pt x="373" y="228"/>
                    <a:pt x="389" y="210"/>
                    <a:pt x="389" y="190"/>
                  </a:cubicBezTo>
                  <a:cubicBezTo>
                    <a:pt x="389" y="170"/>
                    <a:pt x="373" y="155"/>
                    <a:pt x="353" y="155"/>
                  </a:cubicBezTo>
                  <a:close/>
                  <a:moveTo>
                    <a:pt x="652" y="326"/>
                  </a:moveTo>
                  <a:lnTo>
                    <a:pt x="652" y="380"/>
                  </a:lnTo>
                  <a:lnTo>
                    <a:pt x="1357" y="380"/>
                  </a:lnTo>
                  <a:lnTo>
                    <a:pt x="1357" y="326"/>
                  </a:lnTo>
                  <a:lnTo>
                    <a:pt x="652" y="326"/>
                  </a:lnTo>
                  <a:close/>
                  <a:moveTo>
                    <a:pt x="109" y="543"/>
                  </a:moveTo>
                  <a:lnTo>
                    <a:pt x="434" y="543"/>
                  </a:lnTo>
                  <a:lnTo>
                    <a:pt x="434" y="869"/>
                  </a:lnTo>
                  <a:lnTo>
                    <a:pt x="109" y="869"/>
                  </a:lnTo>
                  <a:lnTo>
                    <a:pt x="109" y="543"/>
                  </a:lnTo>
                  <a:close/>
                  <a:moveTo>
                    <a:pt x="652" y="543"/>
                  </a:moveTo>
                  <a:lnTo>
                    <a:pt x="652" y="652"/>
                  </a:lnTo>
                  <a:lnTo>
                    <a:pt x="1357" y="652"/>
                  </a:lnTo>
                  <a:lnTo>
                    <a:pt x="1357" y="543"/>
                  </a:lnTo>
                  <a:lnTo>
                    <a:pt x="652" y="543"/>
                  </a:lnTo>
                  <a:close/>
                  <a:moveTo>
                    <a:pt x="304" y="601"/>
                  </a:moveTo>
                  <a:cubicBezTo>
                    <a:pt x="282" y="604"/>
                    <a:pt x="260" y="624"/>
                    <a:pt x="260" y="624"/>
                  </a:cubicBezTo>
                  <a:cubicBezTo>
                    <a:pt x="260" y="624"/>
                    <a:pt x="258" y="623"/>
                    <a:pt x="255" y="621"/>
                  </a:cubicBezTo>
                  <a:cubicBezTo>
                    <a:pt x="242" y="614"/>
                    <a:pt x="212" y="600"/>
                    <a:pt x="192" y="619"/>
                  </a:cubicBezTo>
                  <a:cubicBezTo>
                    <a:pt x="166" y="644"/>
                    <a:pt x="192" y="687"/>
                    <a:pt x="192" y="687"/>
                  </a:cubicBezTo>
                  <a:cubicBezTo>
                    <a:pt x="192" y="687"/>
                    <a:pt x="153" y="718"/>
                    <a:pt x="165" y="750"/>
                  </a:cubicBezTo>
                  <a:cubicBezTo>
                    <a:pt x="168" y="758"/>
                    <a:pt x="174" y="762"/>
                    <a:pt x="180" y="765"/>
                  </a:cubicBezTo>
                  <a:cubicBezTo>
                    <a:pt x="200" y="776"/>
                    <a:pt x="229" y="772"/>
                    <a:pt x="229" y="772"/>
                  </a:cubicBezTo>
                  <a:cubicBezTo>
                    <a:pt x="229" y="772"/>
                    <a:pt x="242" y="800"/>
                    <a:pt x="261" y="811"/>
                  </a:cubicBezTo>
                  <a:cubicBezTo>
                    <a:pt x="267" y="814"/>
                    <a:pt x="273" y="817"/>
                    <a:pt x="280" y="816"/>
                  </a:cubicBezTo>
                  <a:cubicBezTo>
                    <a:pt x="310" y="814"/>
                    <a:pt x="322" y="762"/>
                    <a:pt x="322" y="762"/>
                  </a:cubicBezTo>
                  <a:cubicBezTo>
                    <a:pt x="322" y="762"/>
                    <a:pt x="370" y="757"/>
                    <a:pt x="378" y="726"/>
                  </a:cubicBezTo>
                  <a:cubicBezTo>
                    <a:pt x="386" y="699"/>
                    <a:pt x="351" y="677"/>
                    <a:pt x="343" y="672"/>
                  </a:cubicBezTo>
                  <a:cubicBezTo>
                    <a:pt x="342" y="671"/>
                    <a:pt x="341" y="670"/>
                    <a:pt x="341" y="670"/>
                  </a:cubicBezTo>
                  <a:cubicBezTo>
                    <a:pt x="341" y="670"/>
                    <a:pt x="351" y="620"/>
                    <a:pt x="324" y="604"/>
                  </a:cubicBezTo>
                  <a:cubicBezTo>
                    <a:pt x="317" y="600"/>
                    <a:pt x="311" y="600"/>
                    <a:pt x="304" y="601"/>
                  </a:cubicBezTo>
                  <a:close/>
                  <a:moveTo>
                    <a:pt x="289" y="657"/>
                  </a:moveTo>
                  <a:cubicBezTo>
                    <a:pt x="290" y="656"/>
                    <a:pt x="293" y="656"/>
                    <a:pt x="295" y="657"/>
                  </a:cubicBezTo>
                  <a:cubicBezTo>
                    <a:pt x="311" y="665"/>
                    <a:pt x="275" y="699"/>
                    <a:pt x="275" y="699"/>
                  </a:cubicBezTo>
                  <a:cubicBezTo>
                    <a:pt x="275" y="699"/>
                    <a:pt x="322" y="693"/>
                    <a:pt x="319" y="711"/>
                  </a:cubicBezTo>
                  <a:cubicBezTo>
                    <a:pt x="316" y="729"/>
                    <a:pt x="273" y="704"/>
                    <a:pt x="273" y="704"/>
                  </a:cubicBezTo>
                  <a:cubicBezTo>
                    <a:pt x="273" y="704"/>
                    <a:pt x="293" y="747"/>
                    <a:pt x="275" y="750"/>
                  </a:cubicBezTo>
                  <a:cubicBezTo>
                    <a:pt x="257" y="753"/>
                    <a:pt x="267" y="704"/>
                    <a:pt x="267" y="704"/>
                  </a:cubicBezTo>
                  <a:cubicBezTo>
                    <a:pt x="267" y="704"/>
                    <a:pt x="230" y="737"/>
                    <a:pt x="224" y="721"/>
                  </a:cubicBezTo>
                  <a:cubicBezTo>
                    <a:pt x="219" y="705"/>
                    <a:pt x="265" y="699"/>
                    <a:pt x="265" y="699"/>
                  </a:cubicBezTo>
                  <a:cubicBezTo>
                    <a:pt x="265" y="699"/>
                    <a:pt x="222" y="675"/>
                    <a:pt x="236" y="663"/>
                  </a:cubicBezTo>
                  <a:cubicBezTo>
                    <a:pt x="250" y="652"/>
                    <a:pt x="270" y="696"/>
                    <a:pt x="270" y="696"/>
                  </a:cubicBezTo>
                  <a:cubicBezTo>
                    <a:pt x="270" y="696"/>
                    <a:pt x="276" y="660"/>
                    <a:pt x="289" y="657"/>
                  </a:cubicBezTo>
                  <a:close/>
                  <a:moveTo>
                    <a:pt x="652" y="760"/>
                  </a:moveTo>
                  <a:lnTo>
                    <a:pt x="652" y="814"/>
                  </a:lnTo>
                  <a:lnTo>
                    <a:pt x="1357" y="814"/>
                  </a:lnTo>
                  <a:lnTo>
                    <a:pt x="1357" y="760"/>
                  </a:lnTo>
                  <a:lnTo>
                    <a:pt x="652" y="760"/>
                  </a:lnTo>
                  <a:close/>
                  <a:moveTo>
                    <a:pt x="109" y="977"/>
                  </a:moveTo>
                  <a:lnTo>
                    <a:pt x="434" y="977"/>
                  </a:lnTo>
                  <a:lnTo>
                    <a:pt x="434" y="1303"/>
                  </a:lnTo>
                  <a:lnTo>
                    <a:pt x="109" y="1303"/>
                  </a:lnTo>
                  <a:lnTo>
                    <a:pt x="109" y="977"/>
                  </a:lnTo>
                  <a:close/>
                  <a:moveTo>
                    <a:pt x="652" y="977"/>
                  </a:moveTo>
                  <a:lnTo>
                    <a:pt x="652" y="1086"/>
                  </a:lnTo>
                  <a:lnTo>
                    <a:pt x="1357" y="1086"/>
                  </a:lnTo>
                  <a:lnTo>
                    <a:pt x="1357" y="977"/>
                  </a:lnTo>
                  <a:lnTo>
                    <a:pt x="652" y="977"/>
                  </a:lnTo>
                  <a:close/>
                  <a:moveTo>
                    <a:pt x="272" y="1032"/>
                  </a:moveTo>
                  <a:cubicBezTo>
                    <a:pt x="272" y="1032"/>
                    <a:pt x="259" y="1072"/>
                    <a:pt x="246" y="1077"/>
                  </a:cubicBezTo>
                  <a:cubicBezTo>
                    <a:pt x="234" y="1083"/>
                    <a:pt x="195" y="1064"/>
                    <a:pt x="195" y="1064"/>
                  </a:cubicBezTo>
                  <a:cubicBezTo>
                    <a:pt x="195" y="1064"/>
                    <a:pt x="211" y="1102"/>
                    <a:pt x="207" y="1115"/>
                  </a:cubicBezTo>
                  <a:cubicBezTo>
                    <a:pt x="204" y="1124"/>
                    <a:pt x="163" y="1140"/>
                    <a:pt x="163" y="1140"/>
                  </a:cubicBezTo>
                  <a:cubicBezTo>
                    <a:pt x="163" y="1140"/>
                    <a:pt x="204" y="1155"/>
                    <a:pt x="207" y="1166"/>
                  </a:cubicBezTo>
                  <a:cubicBezTo>
                    <a:pt x="211" y="1182"/>
                    <a:pt x="195" y="1216"/>
                    <a:pt x="195" y="1216"/>
                  </a:cubicBezTo>
                  <a:cubicBezTo>
                    <a:pt x="195" y="1216"/>
                    <a:pt x="231" y="1198"/>
                    <a:pt x="243" y="1205"/>
                  </a:cubicBezTo>
                  <a:cubicBezTo>
                    <a:pt x="255" y="1211"/>
                    <a:pt x="272" y="1249"/>
                    <a:pt x="272" y="1249"/>
                  </a:cubicBezTo>
                  <a:cubicBezTo>
                    <a:pt x="272" y="1249"/>
                    <a:pt x="285" y="1210"/>
                    <a:pt x="297" y="1205"/>
                  </a:cubicBezTo>
                  <a:cubicBezTo>
                    <a:pt x="310" y="1199"/>
                    <a:pt x="348" y="1216"/>
                    <a:pt x="348" y="1216"/>
                  </a:cubicBezTo>
                  <a:cubicBezTo>
                    <a:pt x="348" y="1216"/>
                    <a:pt x="332" y="1178"/>
                    <a:pt x="336" y="1166"/>
                  </a:cubicBezTo>
                  <a:cubicBezTo>
                    <a:pt x="339" y="1156"/>
                    <a:pt x="380" y="1140"/>
                    <a:pt x="380" y="1140"/>
                  </a:cubicBezTo>
                  <a:cubicBezTo>
                    <a:pt x="380" y="1140"/>
                    <a:pt x="339" y="1124"/>
                    <a:pt x="336" y="1115"/>
                  </a:cubicBezTo>
                  <a:cubicBezTo>
                    <a:pt x="331" y="1099"/>
                    <a:pt x="348" y="1064"/>
                    <a:pt x="348" y="1064"/>
                  </a:cubicBezTo>
                  <a:cubicBezTo>
                    <a:pt x="348" y="1064"/>
                    <a:pt x="312" y="1084"/>
                    <a:pt x="300" y="1077"/>
                  </a:cubicBezTo>
                  <a:cubicBezTo>
                    <a:pt x="289" y="1071"/>
                    <a:pt x="272" y="1032"/>
                    <a:pt x="272" y="1032"/>
                  </a:cubicBezTo>
                  <a:close/>
                  <a:moveTo>
                    <a:pt x="272" y="1091"/>
                  </a:moveTo>
                  <a:cubicBezTo>
                    <a:pt x="299" y="1091"/>
                    <a:pt x="321" y="1113"/>
                    <a:pt x="321" y="1140"/>
                  </a:cubicBezTo>
                  <a:cubicBezTo>
                    <a:pt x="321" y="1168"/>
                    <a:pt x="299" y="1189"/>
                    <a:pt x="272" y="1189"/>
                  </a:cubicBezTo>
                  <a:cubicBezTo>
                    <a:pt x="244" y="1189"/>
                    <a:pt x="222" y="1168"/>
                    <a:pt x="222" y="1140"/>
                  </a:cubicBezTo>
                  <a:cubicBezTo>
                    <a:pt x="222" y="1113"/>
                    <a:pt x="244" y="1091"/>
                    <a:pt x="272" y="1091"/>
                  </a:cubicBezTo>
                  <a:close/>
                  <a:moveTo>
                    <a:pt x="652" y="1194"/>
                  </a:moveTo>
                  <a:lnTo>
                    <a:pt x="652" y="1249"/>
                  </a:lnTo>
                  <a:lnTo>
                    <a:pt x="1357" y="1249"/>
                  </a:lnTo>
                  <a:lnTo>
                    <a:pt x="1357" y="1194"/>
                  </a:lnTo>
                  <a:lnTo>
                    <a:pt x="652" y="1194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72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339F2-6A20-4A30-9887-7BFB73CA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b="0" i="0" dirty="0">
                <a:solidFill>
                  <a:srgbClr val="202124"/>
                </a:solidFill>
                <a:effectLst/>
                <a:latin typeface="Google Sans"/>
              </a:rPr>
              <a:t>10~30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대 화장품소비 설문조사</a:t>
            </a:r>
            <a:endParaRPr lang="ko-KR" altLang="en-US" dirty="0"/>
          </a:p>
        </p:txBody>
      </p:sp>
      <p:pic>
        <p:nvPicPr>
          <p:cNvPr id="1030" name="Picture 6" descr="양식 응답 차트. 질문 제목: 당신의 성별은 무엇입니까?. 응답 수: 응답 8개.">
            <a:extLst>
              <a:ext uri="{FF2B5EF4-FFF2-40B4-BE49-F238E27FC236}">
                <a16:creationId xmlns:a16="http://schemas.microsoft.com/office/drawing/2014/main" id="{77A87C17-A23E-4BFD-8176-9A746167B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8787"/>
            <a:ext cx="12192000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005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339F2-6A20-4A30-9887-7BFB73CA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무드보드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F6264C-FF1B-4AA9-B88B-44593891276E}"/>
              </a:ext>
            </a:extLst>
          </p:cNvPr>
          <p:cNvGrpSpPr/>
          <p:nvPr/>
        </p:nvGrpSpPr>
        <p:grpSpPr>
          <a:xfrm>
            <a:off x="4438996" y="1439343"/>
            <a:ext cx="2713728" cy="5318907"/>
            <a:chOff x="1369016" y="1469045"/>
            <a:chExt cx="2479208" cy="4859248"/>
          </a:xfrm>
        </p:grpSpPr>
        <p:grpSp>
          <p:nvGrpSpPr>
            <p:cNvPr id="9" name="Phone">
              <a:extLst>
                <a:ext uri="{FF2B5EF4-FFF2-40B4-BE49-F238E27FC236}">
                  <a16:creationId xmlns:a16="http://schemas.microsoft.com/office/drawing/2014/main" id="{3D6F16A7-4087-45CF-9AE4-BDAB735EBC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69016" y="1469045"/>
              <a:ext cx="2479208" cy="4859248"/>
              <a:chOff x="595686" y="1262396"/>
              <a:chExt cx="2479208" cy="4859248"/>
            </a:xfrm>
          </p:grpSpPr>
          <p:sp>
            <p:nvSpPr>
              <p:cNvPr id="10" name="Case">
                <a:extLst>
                  <a:ext uri="{FF2B5EF4-FFF2-40B4-BE49-F238E27FC236}">
                    <a16:creationId xmlns:a16="http://schemas.microsoft.com/office/drawing/2014/main" id="{7FD3D5F1-DF07-469B-8DFD-19A292B5E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86" y="1262396"/>
                <a:ext cx="2479208" cy="4859248"/>
              </a:xfrm>
              <a:custGeom>
                <a:avLst/>
                <a:gdLst>
                  <a:gd name="T0" fmla="*/ 403 w 4052"/>
                  <a:gd name="T1" fmla="*/ 0 h 7922"/>
                  <a:gd name="T2" fmla="*/ 3649 w 4052"/>
                  <a:gd name="T3" fmla="*/ 0 h 7922"/>
                  <a:gd name="T4" fmla="*/ 4052 w 4052"/>
                  <a:gd name="T5" fmla="*/ 403 h 7922"/>
                  <a:gd name="T6" fmla="*/ 4052 w 4052"/>
                  <a:gd name="T7" fmla="*/ 7519 h 7922"/>
                  <a:gd name="T8" fmla="*/ 3649 w 4052"/>
                  <a:gd name="T9" fmla="*/ 7922 h 7922"/>
                  <a:gd name="T10" fmla="*/ 403 w 4052"/>
                  <a:gd name="T11" fmla="*/ 7922 h 7922"/>
                  <a:gd name="T12" fmla="*/ 0 w 4052"/>
                  <a:gd name="T13" fmla="*/ 7519 h 7922"/>
                  <a:gd name="T14" fmla="*/ 0 w 4052"/>
                  <a:gd name="T15" fmla="*/ 403 h 7922"/>
                  <a:gd name="T16" fmla="*/ 403 w 4052"/>
                  <a:gd name="T17" fmla="*/ 0 h 7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52" h="7922">
                    <a:moveTo>
                      <a:pt x="403" y="0"/>
                    </a:moveTo>
                    <a:lnTo>
                      <a:pt x="3649" y="0"/>
                    </a:lnTo>
                    <a:cubicBezTo>
                      <a:pt x="3872" y="0"/>
                      <a:pt x="4052" y="179"/>
                      <a:pt x="4052" y="403"/>
                    </a:cubicBezTo>
                    <a:lnTo>
                      <a:pt x="4052" y="7519"/>
                    </a:lnTo>
                    <a:cubicBezTo>
                      <a:pt x="4052" y="7742"/>
                      <a:pt x="3872" y="7922"/>
                      <a:pt x="3649" y="7922"/>
                    </a:cubicBezTo>
                    <a:lnTo>
                      <a:pt x="403" y="7922"/>
                    </a:lnTo>
                    <a:cubicBezTo>
                      <a:pt x="180" y="7922"/>
                      <a:pt x="0" y="7742"/>
                      <a:pt x="0" y="7519"/>
                    </a:cubicBezTo>
                    <a:lnTo>
                      <a:pt x="0" y="403"/>
                    </a:lnTo>
                    <a:cubicBezTo>
                      <a:pt x="0" y="179"/>
                      <a:pt x="180" y="0"/>
                      <a:pt x="4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Button">
                <a:extLst>
                  <a:ext uri="{FF2B5EF4-FFF2-40B4-BE49-F238E27FC236}">
                    <a16:creationId xmlns:a16="http://schemas.microsoft.com/office/drawing/2014/main" id="{6DD04A8E-42A4-4947-A4F1-44DAE3E45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813" y="5845832"/>
                <a:ext cx="488955" cy="161837"/>
              </a:xfrm>
              <a:custGeom>
                <a:avLst/>
                <a:gdLst>
                  <a:gd name="T0" fmla="*/ 131 w 796"/>
                  <a:gd name="T1" fmla="*/ 0 h 262"/>
                  <a:gd name="T2" fmla="*/ 665 w 796"/>
                  <a:gd name="T3" fmla="*/ 0 h 262"/>
                  <a:gd name="T4" fmla="*/ 796 w 796"/>
                  <a:gd name="T5" fmla="*/ 131 h 262"/>
                  <a:gd name="T6" fmla="*/ 665 w 796"/>
                  <a:gd name="T7" fmla="*/ 262 h 262"/>
                  <a:gd name="T8" fmla="*/ 131 w 796"/>
                  <a:gd name="T9" fmla="*/ 262 h 262"/>
                  <a:gd name="T10" fmla="*/ 0 w 796"/>
                  <a:gd name="T11" fmla="*/ 131 h 262"/>
                  <a:gd name="T12" fmla="*/ 131 w 796"/>
                  <a:gd name="T13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6" h="262">
                    <a:moveTo>
                      <a:pt x="131" y="0"/>
                    </a:moveTo>
                    <a:lnTo>
                      <a:pt x="665" y="0"/>
                    </a:lnTo>
                    <a:cubicBezTo>
                      <a:pt x="738" y="0"/>
                      <a:pt x="796" y="59"/>
                      <a:pt x="796" y="131"/>
                    </a:cubicBezTo>
                    <a:cubicBezTo>
                      <a:pt x="796" y="204"/>
                      <a:pt x="738" y="262"/>
                      <a:pt x="665" y="262"/>
                    </a:cubicBezTo>
                    <a:lnTo>
                      <a:pt x="131" y="262"/>
                    </a:lnTo>
                    <a:cubicBezTo>
                      <a:pt x="58" y="262"/>
                      <a:pt x="0" y="204"/>
                      <a:pt x="0" y="131"/>
                    </a:cubicBezTo>
                    <a:cubicBezTo>
                      <a:pt x="0" y="59"/>
                      <a:pt x="58" y="0"/>
                      <a:pt x="131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Camera">
                <a:extLst>
                  <a:ext uri="{FF2B5EF4-FFF2-40B4-BE49-F238E27FC236}">
                    <a16:creationId xmlns:a16="http://schemas.microsoft.com/office/drawing/2014/main" id="{5A990ECB-EB7B-4A3D-A824-9D6F400406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1693" y="1386356"/>
                <a:ext cx="123960" cy="123960"/>
              </a:xfrm>
              <a:prstGeom prst="ellipse">
                <a:avLst/>
              </a:pr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Speaker">
                <a:extLst>
                  <a:ext uri="{FF2B5EF4-FFF2-40B4-BE49-F238E27FC236}">
                    <a16:creationId xmlns:a16="http://schemas.microsoft.com/office/drawing/2014/main" id="{04039FB6-9574-496D-9B1E-7441DC66E2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0152" y="1448337"/>
                <a:ext cx="530275" cy="61980"/>
              </a:xfrm>
              <a:custGeom>
                <a:avLst/>
                <a:gdLst>
                  <a:gd name="T0" fmla="*/ 50 w 866"/>
                  <a:gd name="T1" fmla="*/ 0 h 101"/>
                  <a:gd name="T2" fmla="*/ 816 w 866"/>
                  <a:gd name="T3" fmla="*/ 0 h 101"/>
                  <a:gd name="T4" fmla="*/ 866 w 866"/>
                  <a:gd name="T5" fmla="*/ 50 h 101"/>
                  <a:gd name="T6" fmla="*/ 816 w 866"/>
                  <a:gd name="T7" fmla="*/ 101 h 101"/>
                  <a:gd name="T8" fmla="*/ 50 w 866"/>
                  <a:gd name="T9" fmla="*/ 101 h 101"/>
                  <a:gd name="T10" fmla="*/ 0 w 866"/>
                  <a:gd name="T11" fmla="*/ 50 h 101"/>
                  <a:gd name="T12" fmla="*/ 50 w 866"/>
                  <a:gd name="T1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6" h="101">
                    <a:moveTo>
                      <a:pt x="50" y="0"/>
                    </a:moveTo>
                    <a:lnTo>
                      <a:pt x="816" y="0"/>
                    </a:lnTo>
                    <a:cubicBezTo>
                      <a:pt x="844" y="0"/>
                      <a:pt x="866" y="22"/>
                      <a:pt x="866" y="50"/>
                    </a:cubicBezTo>
                    <a:cubicBezTo>
                      <a:pt x="866" y="78"/>
                      <a:pt x="844" y="101"/>
                      <a:pt x="816" y="101"/>
                    </a:cubicBezTo>
                    <a:lnTo>
                      <a:pt x="50" y="101"/>
                    </a:lnTo>
                    <a:cubicBezTo>
                      <a:pt x="22" y="101"/>
                      <a:pt x="0" y="78"/>
                      <a:pt x="0" y="50"/>
                    </a:cubicBezTo>
                    <a:cubicBezTo>
                      <a:pt x="0" y="22"/>
                      <a:pt x="22" y="0"/>
                      <a:pt x="50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635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Display">
                <a:extLst>
                  <a:ext uri="{FF2B5EF4-FFF2-40B4-BE49-F238E27FC236}">
                    <a16:creationId xmlns:a16="http://schemas.microsoft.com/office/drawing/2014/main" id="{90584312-3E66-4EBD-9DB4-68F096B6AFA7}"/>
                  </a:ext>
                </a:extLst>
              </p:cNvPr>
              <p:cNvSpPr/>
              <p:nvPr/>
            </p:nvSpPr>
            <p:spPr>
              <a:xfrm>
                <a:off x="692290" y="1677146"/>
                <a:ext cx="2286000" cy="4064000"/>
              </a:xfrm>
              <a:prstGeom prst="rect">
                <a:avLst/>
              </a:prstGeom>
              <a:solidFill>
                <a:srgbClr val="EEEEEE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5" name="순서도: 처리 14">
              <a:extLst>
                <a:ext uri="{FF2B5EF4-FFF2-40B4-BE49-F238E27FC236}">
                  <a16:creationId xmlns:a16="http://schemas.microsoft.com/office/drawing/2014/main" id="{521BB14E-C9B3-4732-9D44-CAF5EFC62A30}"/>
                </a:ext>
              </a:extLst>
            </p:cNvPr>
            <p:cNvSpPr/>
            <p:nvPr/>
          </p:nvSpPr>
          <p:spPr>
            <a:xfrm>
              <a:off x="1465619" y="1858151"/>
              <a:ext cx="2286000" cy="345487"/>
            </a:xfrm>
            <a:prstGeom prst="flowChartProcess">
              <a:avLst/>
            </a:prstGeom>
            <a:solidFill>
              <a:srgbClr val="D9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A7483C0-0E82-4D3D-94A8-AF1EE67DF10E}"/>
                </a:ext>
              </a:extLst>
            </p:cNvPr>
            <p:cNvSpPr/>
            <p:nvPr/>
          </p:nvSpPr>
          <p:spPr>
            <a:xfrm>
              <a:off x="1465618" y="1931945"/>
              <a:ext cx="2286000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i="0" dirty="0"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cosmetics</a:t>
              </a:r>
              <a:endParaRPr lang="ko-KR" altLang="en-US" sz="15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9993545-83AA-4ECE-9FF3-3EFFDDE1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618" y="2209063"/>
              <a:ext cx="2286000" cy="1522809"/>
            </a:xfrm>
            <a:prstGeom prst="rect">
              <a:avLst/>
            </a:prstGeom>
          </p:spPr>
        </p:pic>
        <p:sp>
          <p:nvSpPr>
            <p:cNvPr id="19" name="순서도: 처리 18">
              <a:extLst>
                <a:ext uri="{FF2B5EF4-FFF2-40B4-BE49-F238E27FC236}">
                  <a16:creationId xmlns:a16="http://schemas.microsoft.com/office/drawing/2014/main" id="{E4327DF6-073F-4BE5-B6B9-D53573B2415E}"/>
                </a:ext>
              </a:extLst>
            </p:cNvPr>
            <p:cNvSpPr/>
            <p:nvPr/>
          </p:nvSpPr>
          <p:spPr>
            <a:xfrm>
              <a:off x="1465618" y="3737297"/>
              <a:ext cx="2286000" cy="611011"/>
            </a:xfrm>
            <a:prstGeom prst="flowChartProcess">
              <a:avLst/>
            </a:prstGeom>
            <a:solidFill>
              <a:srgbClr val="D9B6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16C7F0F-1B6D-421C-9DE8-3666B8217EBA}"/>
                </a:ext>
              </a:extLst>
            </p:cNvPr>
            <p:cNvSpPr/>
            <p:nvPr/>
          </p:nvSpPr>
          <p:spPr>
            <a:xfrm>
              <a:off x="2093668" y="3496940"/>
              <a:ext cx="144016" cy="144016"/>
            </a:xfrm>
            <a:prstGeom prst="ellipse">
              <a:avLst/>
            </a:prstGeom>
            <a:solidFill>
              <a:srgbClr val="D93B4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118B8DE-22EB-4A9F-886C-4ED54CC068BC}"/>
                </a:ext>
              </a:extLst>
            </p:cNvPr>
            <p:cNvSpPr/>
            <p:nvPr/>
          </p:nvSpPr>
          <p:spPr>
            <a:xfrm>
              <a:off x="2345696" y="3496940"/>
              <a:ext cx="144016" cy="1440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409EFA1-50E9-4A9A-A4F7-E016884F97B9}"/>
                </a:ext>
              </a:extLst>
            </p:cNvPr>
            <p:cNvSpPr/>
            <p:nvPr/>
          </p:nvSpPr>
          <p:spPr>
            <a:xfrm>
              <a:off x="2597724" y="3496940"/>
              <a:ext cx="144016" cy="1440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BB7177C-0057-443E-87C6-736B47C1E402}"/>
                </a:ext>
              </a:extLst>
            </p:cNvPr>
            <p:cNvSpPr/>
            <p:nvPr/>
          </p:nvSpPr>
          <p:spPr>
            <a:xfrm>
              <a:off x="2849752" y="3496940"/>
              <a:ext cx="144016" cy="1440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E19C386-5D36-47D0-BA77-6AA4EC490F34}"/>
                </a:ext>
              </a:extLst>
            </p:cNvPr>
            <p:cNvSpPr/>
            <p:nvPr/>
          </p:nvSpPr>
          <p:spPr>
            <a:xfrm>
              <a:off x="3101780" y="3496940"/>
              <a:ext cx="144016" cy="1440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18EB8B8-B27D-4B0E-B729-6EB96C23CBB0}"/>
                </a:ext>
              </a:extLst>
            </p:cNvPr>
            <p:cNvGrpSpPr/>
            <p:nvPr/>
          </p:nvGrpSpPr>
          <p:grpSpPr>
            <a:xfrm>
              <a:off x="1613873" y="3812505"/>
              <a:ext cx="1883130" cy="508500"/>
              <a:chOff x="-194981" y="2728321"/>
              <a:chExt cx="12080683" cy="3262133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A6EB7331-C4C1-48DD-9F26-A4B1206633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98" t="1978" r="50685" b="66096"/>
              <a:stretch/>
            </p:blipFill>
            <p:spPr>
              <a:xfrm>
                <a:off x="-194981" y="2728321"/>
                <a:ext cx="3330625" cy="3262133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DB324CE-380E-4930-A13A-0C06F1D637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80" r="896" b="69493"/>
              <a:stretch/>
            </p:blipFill>
            <p:spPr>
              <a:xfrm>
                <a:off x="3074783" y="2887456"/>
                <a:ext cx="3266441" cy="2943868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05D3E763-F180-400C-B965-ED8FAA6870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5" t="30598" r="48099" b="35583"/>
              <a:stretch/>
            </p:blipFill>
            <p:spPr>
              <a:xfrm>
                <a:off x="5983955" y="2804694"/>
                <a:ext cx="2982132" cy="3109393"/>
              </a:xfrm>
              <a:prstGeom prst="rect">
                <a:avLst/>
              </a:prstGeom>
            </p:spPr>
          </p:pic>
          <p:sp>
            <p:nvSpPr>
              <p:cNvPr id="62" name="Content">
                <a:extLst>
                  <a:ext uri="{FF2B5EF4-FFF2-40B4-BE49-F238E27FC236}">
                    <a16:creationId xmlns:a16="http://schemas.microsoft.com/office/drawing/2014/main" id="{FBB6D4BA-8B62-4108-A071-20B2175F05F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116979" y="2933082"/>
                <a:ext cx="2768723" cy="2852618"/>
              </a:xfrm>
              <a:custGeom>
                <a:avLst/>
                <a:gdLst>
                  <a:gd name="T0" fmla="*/ 0 w 1357"/>
                  <a:gd name="T1" fmla="*/ 55 h 1411"/>
                  <a:gd name="T2" fmla="*/ 0 w 1357"/>
                  <a:gd name="T3" fmla="*/ 489 h 1411"/>
                  <a:gd name="T4" fmla="*/ 0 w 1357"/>
                  <a:gd name="T5" fmla="*/ 869 h 1411"/>
                  <a:gd name="T6" fmla="*/ 0 w 1357"/>
                  <a:gd name="T7" fmla="*/ 977 h 1411"/>
                  <a:gd name="T8" fmla="*/ 0 w 1357"/>
                  <a:gd name="T9" fmla="*/ 1411 h 1411"/>
                  <a:gd name="T10" fmla="*/ 489 w 1357"/>
                  <a:gd name="T11" fmla="*/ 1411 h 1411"/>
                  <a:gd name="T12" fmla="*/ 543 w 1357"/>
                  <a:gd name="T13" fmla="*/ 1357 h 1411"/>
                  <a:gd name="T14" fmla="*/ 543 w 1357"/>
                  <a:gd name="T15" fmla="*/ 869 h 1411"/>
                  <a:gd name="T16" fmla="*/ 543 w 1357"/>
                  <a:gd name="T17" fmla="*/ 489 h 1411"/>
                  <a:gd name="T18" fmla="*/ 543 w 1357"/>
                  <a:gd name="T19" fmla="*/ 55 h 1411"/>
                  <a:gd name="T20" fmla="*/ 489 w 1357"/>
                  <a:gd name="T21" fmla="*/ 0 h 1411"/>
                  <a:gd name="T22" fmla="*/ 0 w 1357"/>
                  <a:gd name="T23" fmla="*/ 0 h 1411"/>
                  <a:gd name="T24" fmla="*/ 434 w 1357"/>
                  <a:gd name="T25" fmla="*/ 109 h 1411"/>
                  <a:gd name="T26" fmla="*/ 370 w 1357"/>
                  <a:gd name="T27" fmla="*/ 295 h 1411"/>
                  <a:gd name="T28" fmla="*/ 192 w 1357"/>
                  <a:gd name="T29" fmla="*/ 216 h 1411"/>
                  <a:gd name="T30" fmla="*/ 109 w 1357"/>
                  <a:gd name="T31" fmla="*/ 109 h 1411"/>
                  <a:gd name="T32" fmla="*/ 652 w 1357"/>
                  <a:gd name="T33" fmla="*/ 217 h 1411"/>
                  <a:gd name="T34" fmla="*/ 1357 w 1357"/>
                  <a:gd name="T35" fmla="*/ 109 h 1411"/>
                  <a:gd name="T36" fmla="*/ 353 w 1357"/>
                  <a:gd name="T37" fmla="*/ 155 h 1411"/>
                  <a:gd name="T38" fmla="*/ 353 w 1357"/>
                  <a:gd name="T39" fmla="*/ 228 h 1411"/>
                  <a:gd name="T40" fmla="*/ 353 w 1357"/>
                  <a:gd name="T41" fmla="*/ 155 h 1411"/>
                  <a:gd name="T42" fmla="*/ 652 w 1357"/>
                  <a:gd name="T43" fmla="*/ 380 h 1411"/>
                  <a:gd name="T44" fmla="*/ 1357 w 1357"/>
                  <a:gd name="T45" fmla="*/ 326 h 1411"/>
                  <a:gd name="T46" fmla="*/ 109 w 1357"/>
                  <a:gd name="T47" fmla="*/ 543 h 1411"/>
                  <a:gd name="T48" fmla="*/ 434 w 1357"/>
                  <a:gd name="T49" fmla="*/ 869 h 1411"/>
                  <a:gd name="T50" fmla="*/ 109 w 1357"/>
                  <a:gd name="T51" fmla="*/ 543 h 1411"/>
                  <a:gd name="T52" fmla="*/ 652 w 1357"/>
                  <a:gd name="T53" fmla="*/ 652 h 1411"/>
                  <a:gd name="T54" fmla="*/ 1357 w 1357"/>
                  <a:gd name="T55" fmla="*/ 543 h 1411"/>
                  <a:gd name="T56" fmla="*/ 304 w 1357"/>
                  <a:gd name="T57" fmla="*/ 601 h 1411"/>
                  <a:gd name="T58" fmla="*/ 255 w 1357"/>
                  <a:gd name="T59" fmla="*/ 621 h 1411"/>
                  <a:gd name="T60" fmla="*/ 192 w 1357"/>
                  <a:gd name="T61" fmla="*/ 687 h 1411"/>
                  <a:gd name="T62" fmla="*/ 180 w 1357"/>
                  <a:gd name="T63" fmla="*/ 765 h 1411"/>
                  <a:gd name="T64" fmla="*/ 261 w 1357"/>
                  <a:gd name="T65" fmla="*/ 811 h 1411"/>
                  <a:gd name="T66" fmla="*/ 322 w 1357"/>
                  <a:gd name="T67" fmla="*/ 762 h 1411"/>
                  <a:gd name="T68" fmla="*/ 343 w 1357"/>
                  <a:gd name="T69" fmla="*/ 672 h 1411"/>
                  <a:gd name="T70" fmla="*/ 324 w 1357"/>
                  <a:gd name="T71" fmla="*/ 604 h 1411"/>
                  <a:gd name="T72" fmla="*/ 289 w 1357"/>
                  <a:gd name="T73" fmla="*/ 657 h 1411"/>
                  <a:gd name="T74" fmla="*/ 275 w 1357"/>
                  <a:gd name="T75" fmla="*/ 699 h 1411"/>
                  <a:gd name="T76" fmla="*/ 273 w 1357"/>
                  <a:gd name="T77" fmla="*/ 704 h 1411"/>
                  <a:gd name="T78" fmla="*/ 267 w 1357"/>
                  <a:gd name="T79" fmla="*/ 704 h 1411"/>
                  <a:gd name="T80" fmla="*/ 265 w 1357"/>
                  <a:gd name="T81" fmla="*/ 699 h 1411"/>
                  <a:gd name="T82" fmla="*/ 270 w 1357"/>
                  <a:gd name="T83" fmla="*/ 696 h 1411"/>
                  <a:gd name="T84" fmla="*/ 652 w 1357"/>
                  <a:gd name="T85" fmla="*/ 760 h 1411"/>
                  <a:gd name="T86" fmla="*/ 1357 w 1357"/>
                  <a:gd name="T87" fmla="*/ 814 h 1411"/>
                  <a:gd name="T88" fmla="*/ 652 w 1357"/>
                  <a:gd name="T89" fmla="*/ 760 h 1411"/>
                  <a:gd name="T90" fmla="*/ 434 w 1357"/>
                  <a:gd name="T91" fmla="*/ 977 h 1411"/>
                  <a:gd name="T92" fmla="*/ 109 w 1357"/>
                  <a:gd name="T93" fmla="*/ 1303 h 1411"/>
                  <a:gd name="T94" fmla="*/ 652 w 1357"/>
                  <a:gd name="T95" fmla="*/ 977 h 1411"/>
                  <a:gd name="T96" fmla="*/ 1357 w 1357"/>
                  <a:gd name="T97" fmla="*/ 1086 h 1411"/>
                  <a:gd name="T98" fmla="*/ 652 w 1357"/>
                  <a:gd name="T99" fmla="*/ 977 h 1411"/>
                  <a:gd name="T100" fmla="*/ 246 w 1357"/>
                  <a:gd name="T101" fmla="*/ 1077 h 1411"/>
                  <a:gd name="T102" fmla="*/ 207 w 1357"/>
                  <a:gd name="T103" fmla="*/ 1115 h 1411"/>
                  <a:gd name="T104" fmla="*/ 207 w 1357"/>
                  <a:gd name="T105" fmla="*/ 1166 h 1411"/>
                  <a:gd name="T106" fmla="*/ 243 w 1357"/>
                  <a:gd name="T107" fmla="*/ 1205 h 1411"/>
                  <a:gd name="T108" fmla="*/ 297 w 1357"/>
                  <a:gd name="T109" fmla="*/ 1205 h 1411"/>
                  <a:gd name="T110" fmla="*/ 336 w 1357"/>
                  <a:gd name="T111" fmla="*/ 1166 h 1411"/>
                  <a:gd name="T112" fmla="*/ 336 w 1357"/>
                  <a:gd name="T113" fmla="*/ 1115 h 1411"/>
                  <a:gd name="T114" fmla="*/ 300 w 1357"/>
                  <a:gd name="T115" fmla="*/ 1077 h 1411"/>
                  <a:gd name="T116" fmla="*/ 272 w 1357"/>
                  <a:gd name="T117" fmla="*/ 1091 h 1411"/>
                  <a:gd name="T118" fmla="*/ 272 w 1357"/>
                  <a:gd name="T119" fmla="*/ 1189 h 1411"/>
                  <a:gd name="T120" fmla="*/ 272 w 1357"/>
                  <a:gd name="T121" fmla="*/ 1091 h 1411"/>
                  <a:gd name="T122" fmla="*/ 652 w 1357"/>
                  <a:gd name="T123" fmla="*/ 1249 h 1411"/>
                  <a:gd name="T124" fmla="*/ 1357 w 1357"/>
                  <a:gd name="T125" fmla="*/ 1194 h 1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57" h="1411">
                    <a:moveTo>
                      <a:pt x="0" y="0"/>
                    </a:moveTo>
                    <a:lnTo>
                      <a:pt x="0" y="55"/>
                    </a:lnTo>
                    <a:lnTo>
                      <a:pt x="0" y="435"/>
                    </a:lnTo>
                    <a:lnTo>
                      <a:pt x="0" y="489"/>
                    </a:lnTo>
                    <a:lnTo>
                      <a:pt x="0" y="543"/>
                    </a:lnTo>
                    <a:lnTo>
                      <a:pt x="0" y="869"/>
                    </a:lnTo>
                    <a:lnTo>
                      <a:pt x="0" y="923"/>
                    </a:lnTo>
                    <a:lnTo>
                      <a:pt x="0" y="977"/>
                    </a:lnTo>
                    <a:lnTo>
                      <a:pt x="0" y="1357"/>
                    </a:lnTo>
                    <a:lnTo>
                      <a:pt x="0" y="1411"/>
                    </a:lnTo>
                    <a:lnTo>
                      <a:pt x="55" y="1411"/>
                    </a:lnTo>
                    <a:lnTo>
                      <a:pt x="489" y="1411"/>
                    </a:lnTo>
                    <a:lnTo>
                      <a:pt x="543" y="1411"/>
                    </a:lnTo>
                    <a:lnTo>
                      <a:pt x="543" y="1357"/>
                    </a:lnTo>
                    <a:lnTo>
                      <a:pt x="543" y="923"/>
                    </a:lnTo>
                    <a:lnTo>
                      <a:pt x="543" y="869"/>
                    </a:lnTo>
                    <a:lnTo>
                      <a:pt x="543" y="543"/>
                    </a:lnTo>
                    <a:lnTo>
                      <a:pt x="543" y="489"/>
                    </a:lnTo>
                    <a:lnTo>
                      <a:pt x="543" y="435"/>
                    </a:lnTo>
                    <a:lnTo>
                      <a:pt x="543" y="55"/>
                    </a:lnTo>
                    <a:lnTo>
                      <a:pt x="543" y="0"/>
                    </a:lnTo>
                    <a:lnTo>
                      <a:pt x="489" y="0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  <a:moveTo>
                      <a:pt x="109" y="109"/>
                    </a:moveTo>
                    <a:lnTo>
                      <a:pt x="434" y="109"/>
                    </a:lnTo>
                    <a:lnTo>
                      <a:pt x="434" y="356"/>
                    </a:lnTo>
                    <a:lnTo>
                      <a:pt x="370" y="295"/>
                    </a:lnTo>
                    <a:lnTo>
                      <a:pt x="292" y="334"/>
                    </a:lnTo>
                    <a:lnTo>
                      <a:pt x="192" y="216"/>
                    </a:lnTo>
                    <a:lnTo>
                      <a:pt x="109" y="287"/>
                    </a:lnTo>
                    <a:lnTo>
                      <a:pt x="109" y="109"/>
                    </a:lnTo>
                    <a:close/>
                    <a:moveTo>
                      <a:pt x="652" y="109"/>
                    </a:moveTo>
                    <a:lnTo>
                      <a:pt x="652" y="217"/>
                    </a:lnTo>
                    <a:lnTo>
                      <a:pt x="1357" y="217"/>
                    </a:lnTo>
                    <a:lnTo>
                      <a:pt x="1357" y="109"/>
                    </a:lnTo>
                    <a:lnTo>
                      <a:pt x="652" y="109"/>
                    </a:lnTo>
                    <a:close/>
                    <a:moveTo>
                      <a:pt x="353" y="155"/>
                    </a:moveTo>
                    <a:cubicBezTo>
                      <a:pt x="333" y="155"/>
                      <a:pt x="317" y="170"/>
                      <a:pt x="317" y="190"/>
                    </a:cubicBezTo>
                    <a:cubicBezTo>
                      <a:pt x="317" y="210"/>
                      <a:pt x="333" y="228"/>
                      <a:pt x="353" y="228"/>
                    </a:cubicBezTo>
                    <a:cubicBezTo>
                      <a:pt x="373" y="228"/>
                      <a:pt x="389" y="210"/>
                      <a:pt x="389" y="190"/>
                    </a:cubicBezTo>
                    <a:cubicBezTo>
                      <a:pt x="389" y="170"/>
                      <a:pt x="373" y="155"/>
                      <a:pt x="353" y="155"/>
                    </a:cubicBezTo>
                    <a:close/>
                    <a:moveTo>
                      <a:pt x="652" y="326"/>
                    </a:moveTo>
                    <a:lnTo>
                      <a:pt x="652" y="380"/>
                    </a:lnTo>
                    <a:lnTo>
                      <a:pt x="1357" y="380"/>
                    </a:lnTo>
                    <a:lnTo>
                      <a:pt x="1357" y="326"/>
                    </a:lnTo>
                    <a:lnTo>
                      <a:pt x="652" y="326"/>
                    </a:lnTo>
                    <a:close/>
                    <a:moveTo>
                      <a:pt x="109" y="543"/>
                    </a:moveTo>
                    <a:lnTo>
                      <a:pt x="434" y="543"/>
                    </a:lnTo>
                    <a:lnTo>
                      <a:pt x="434" y="869"/>
                    </a:lnTo>
                    <a:lnTo>
                      <a:pt x="109" y="869"/>
                    </a:lnTo>
                    <a:lnTo>
                      <a:pt x="109" y="543"/>
                    </a:lnTo>
                    <a:close/>
                    <a:moveTo>
                      <a:pt x="652" y="543"/>
                    </a:moveTo>
                    <a:lnTo>
                      <a:pt x="652" y="652"/>
                    </a:lnTo>
                    <a:lnTo>
                      <a:pt x="1357" y="652"/>
                    </a:lnTo>
                    <a:lnTo>
                      <a:pt x="1357" y="543"/>
                    </a:lnTo>
                    <a:lnTo>
                      <a:pt x="652" y="543"/>
                    </a:lnTo>
                    <a:close/>
                    <a:moveTo>
                      <a:pt x="304" y="601"/>
                    </a:moveTo>
                    <a:cubicBezTo>
                      <a:pt x="282" y="604"/>
                      <a:pt x="260" y="624"/>
                      <a:pt x="260" y="624"/>
                    </a:cubicBezTo>
                    <a:cubicBezTo>
                      <a:pt x="260" y="624"/>
                      <a:pt x="258" y="623"/>
                      <a:pt x="255" y="621"/>
                    </a:cubicBezTo>
                    <a:cubicBezTo>
                      <a:pt x="242" y="614"/>
                      <a:pt x="212" y="600"/>
                      <a:pt x="192" y="619"/>
                    </a:cubicBezTo>
                    <a:cubicBezTo>
                      <a:pt x="166" y="644"/>
                      <a:pt x="192" y="687"/>
                      <a:pt x="192" y="687"/>
                    </a:cubicBezTo>
                    <a:cubicBezTo>
                      <a:pt x="192" y="687"/>
                      <a:pt x="153" y="718"/>
                      <a:pt x="165" y="750"/>
                    </a:cubicBezTo>
                    <a:cubicBezTo>
                      <a:pt x="168" y="758"/>
                      <a:pt x="174" y="762"/>
                      <a:pt x="180" y="765"/>
                    </a:cubicBezTo>
                    <a:cubicBezTo>
                      <a:pt x="200" y="776"/>
                      <a:pt x="229" y="772"/>
                      <a:pt x="229" y="772"/>
                    </a:cubicBezTo>
                    <a:cubicBezTo>
                      <a:pt x="229" y="772"/>
                      <a:pt x="242" y="800"/>
                      <a:pt x="261" y="811"/>
                    </a:cubicBezTo>
                    <a:cubicBezTo>
                      <a:pt x="267" y="814"/>
                      <a:pt x="273" y="817"/>
                      <a:pt x="280" y="816"/>
                    </a:cubicBezTo>
                    <a:cubicBezTo>
                      <a:pt x="310" y="814"/>
                      <a:pt x="322" y="762"/>
                      <a:pt x="322" y="762"/>
                    </a:cubicBezTo>
                    <a:cubicBezTo>
                      <a:pt x="322" y="762"/>
                      <a:pt x="370" y="757"/>
                      <a:pt x="378" y="726"/>
                    </a:cubicBezTo>
                    <a:cubicBezTo>
                      <a:pt x="386" y="699"/>
                      <a:pt x="351" y="677"/>
                      <a:pt x="343" y="672"/>
                    </a:cubicBezTo>
                    <a:cubicBezTo>
                      <a:pt x="342" y="671"/>
                      <a:pt x="341" y="670"/>
                      <a:pt x="341" y="670"/>
                    </a:cubicBezTo>
                    <a:cubicBezTo>
                      <a:pt x="341" y="670"/>
                      <a:pt x="351" y="620"/>
                      <a:pt x="324" y="604"/>
                    </a:cubicBezTo>
                    <a:cubicBezTo>
                      <a:pt x="317" y="600"/>
                      <a:pt x="311" y="600"/>
                      <a:pt x="304" y="601"/>
                    </a:cubicBezTo>
                    <a:close/>
                    <a:moveTo>
                      <a:pt x="289" y="657"/>
                    </a:moveTo>
                    <a:cubicBezTo>
                      <a:pt x="290" y="656"/>
                      <a:pt x="293" y="656"/>
                      <a:pt x="295" y="657"/>
                    </a:cubicBezTo>
                    <a:cubicBezTo>
                      <a:pt x="311" y="665"/>
                      <a:pt x="275" y="699"/>
                      <a:pt x="275" y="699"/>
                    </a:cubicBezTo>
                    <a:cubicBezTo>
                      <a:pt x="275" y="699"/>
                      <a:pt x="322" y="693"/>
                      <a:pt x="319" y="711"/>
                    </a:cubicBezTo>
                    <a:cubicBezTo>
                      <a:pt x="316" y="729"/>
                      <a:pt x="273" y="704"/>
                      <a:pt x="273" y="704"/>
                    </a:cubicBezTo>
                    <a:cubicBezTo>
                      <a:pt x="273" y="704"/>
                      <a:pt x="293" y="747"/>
                      <a:pt x="275" y="750"/>
                    </a:cubicBezTo>
                    <a:cubicBezTo>
                      <a:pt x="257" y="753"/>
                      <a:pt x="267" y="704"/>
                      <a:pt x="267" y="704"/>
                    </a:cubicBezTo>
                    <a:cubicBezTo>
                      <a:pt x="267" y="704"/>
                      <a:pt x="230" y="737"/>
                      <a:pt x="224" y="721"/>
                    </a:cubicBezTo>
                    <a:cubicBezTo>
                      <a:pt x="219" y="705"/>
                      <a:pt x="265" y="699"/>
                      <a:pt x="265" y="699"/>
                    </a:cubicBezTo>
                    <a:cubicBezTo>
                      <a:pt x="265" y="699"/>
                      <a:pt x="222" y="675"/>
                      <a:pt x="236" y="663"/>
                    </a:cubicBezTo>
                    <a:cubicBezTo>
                      <a:pt x="250" y="652"/>
                      <a:pt x="270" y="696"/>
                      <a:pt x="270" y="696"/>
                    </a:cubicBezTo>
                    <a:cubicBezTo>
                      <a:pt x="270" y="696"/>
                      <a:pt x="276" y="660"/>
                      <a:pt x="289" y="657"/>
                    </a:cubicBezTo>
                    <a:close/>
                    <a:moveTo>
                      <a:pt x="652" y="760"/>
                    </a:moveTo>
                    <a:lnTo>
                      <a:pt x="652" y="814"/>
                    </a:lnTo>
                    <a:lnTo>
                      <a:pt x="1357" y="814"/>
                    </a:lnTo>
                    <a:lnTo>
                      <a:pt x="1357" y="760"/>
                    </a:lnTo>
                    <a:lnTo>
                      <a:pt x="652" y="760"/>
                    </a:lnTo>
                    <a:close/>
                    <a:moveTo>
                      <a:pt x="109" y="977"/>
                    </a:moveTo>
                    <a:lnTo>
                      <a:pt x="434" y="977"/>
                    </a:lnTo>
                    <a:lnTo>
                      <a:pt x="434" y="1303"/>
                    </a:lnTo>
                    <a:lnTo>
                      <a:pt x="109" y="1303"/>
                    </a:lnTo>
                    <a:lnTo>
                      <a:pt x="109" y="977"/>
                    </a:lnTo>
                    <a:close/>
                    <a:moveTo>
                      <a:pt x="652" y="977"/>
                    </a:moveTo>
                    <a:lnTo>
                      <a:pt x="652" y="1086"/>
                    </a:lnTo>
                    <a:lnTo>
                      <a:pt x="1357" y="1086"/>
                    </a:lnTo>
                    <a:lnTo>
                      <a:pt x="1357" y="977"/>
                    </a:lnTo>
                    <a:lnTo>
                      <a:pt x="652" y="977"/>
                    </a:lnTo>
                    <a:close/>
                    <a:moveTo>
                      <a:pt x="272" y="1032"/>
                    </a:moveTo>
                    <a:cubicBezTo>
                      <a:pt x="272" y="1032"/>
                      <a:pt x="259" y="1072"/>
                      <a:pt x="246" y="1077"/>
                    </a:cubicBezTo>
                    <a:cubicBezTo>
                      <a:pt x="234" y="1083"/>
                      <a:pt x="195" y="1064"/>
                      <a:pt x="195" y="1064"/>
                    </a:cubicBezTo>
                    <a:cubicBezTo>
                      <a:pt x="195" y="1064"/>
                      <a:pt x="211" y="1102"/>
                      <a:pt x="207" y="1115"/>
                    </a:cubicBezTo>
                    <a:cubicBezTo>
                      <a:pt x="204" y="1124"/>
                      <a:pt x="163" y="1140"/>
                      <a:pt x="163" y="1140"/>
                    </a:cubicBezTo>
                    <a:cubicBezTo>
                      <a:pt x="163" y="1140"/>
                      <a:pt x="204" y="1155"/>
                      <a:pt x="207" y="1166"/>
                    </a:cubicBezTo>
                    <a:cubicBezTo>
                      <a:pt x="211" y="1182"/>
                      <a:pt x="195" y="1216"/>
                      <a:pt x="195" y="1216"/>
                    </a:cubicBezTo>
                    <a:cubicBezTo>
                      <a:pt x="195" y="1216"/>
                      <a:pt x="231" y="1198"/>
                      <a:pt x="243" y="1205"/>
                    </a:cubicBezTo>
                    <a:cubicBezTo>
                      <a:pt x="255" y="1211"/>
                      <a:pt x="272" y="1249"/>
                      <a:pt x="272" y="1249"/>
                    </a:cubicBezTo>
                    <a:cubicBezTo>
                      <a:pt x="272" y="1249"/>
                      <a:pt x="285" y="1210"/>
                      <a:pt x="297" y="1205"/>
                    </a:cubicBezTo>
                    <a:cubicBezTo>
                      <a:pt x="310" y="1199"/>
                      <a:pt x="348" y="1216"/>
                      <a:pt x="348" y="1216"/>
                    </a:cubicBezTo>
                    <a:cubicBezTo>
                      <a:pt x="348" y="1216"/>
                      <a:pt x="332" y="1178"/>
                      <a:pt x="336" y="1166"/>
                    </a:cubicBezTo>
                    <a:cubicBezTo>
                      <a:pt x="339" y="1156"/>
                      <a:pt x="380" y="1140"/>
                      <a:pt x="380" y="1140"/>
                    </a:cubicBezTo>
                    <a:cubicBezTo>
                      <a:pt x="380" y="1140"/>
                      <a:pt x="339" y="1124"/>
                      <a:pt x="336" y="1115"/>
                    </a:cubicBezTo>
                    <a:cubicBezTo>
                      <a:pt x="331" y="1099"/>
                      <a:pt x="348" y="1064"/>
                      <a:pt x="348" y="1064"/>
                    </a:cubicBezTo>
                    <a:cubicBezTo>
                      <a:pt x="348" y="1064"/>
                      <a:pt x="312" y="1084"/>
                      <a:pt x="300" y="1077"/>
                    </a:cubicBezTo>
                    <a:cubicBezTo>
                      <a:pt x="289" y="1071"/>
                      <a:pt x="272" y="1032"/>
                      <a:pt x="272" y="1032"/>
                    </a:cubicBezTo>
                    <a:close/>
                    <a:moveTo>
                      <a:pt x="272" y="1091"/>
                    </a:moveTo>
                    <a:cubicBezTo>
                      <a:pt x="299" y="1091"/>
                      <a:pt x="321" y="1113"/>
                      <a:pt x="321" y="1140"/>
                    </a:cubicBezTo>
                    <a:cubicBezTo>
                      <a:pt x="321" y="1168"/>
                      <a:pt x="299" y="1189"/>
                      <a:pt x="272" y="1189"/>
                    </a:cubicBezTo>
                    <a:cubicBezTo>
                      <a:pt x="244" y="1189"/>
                      <a:pt x="222" y="1168"/>
                      <a:pt x="222" y="1140"/>
                    </a:cubicBezTo>
                    <a:cubicBezTo>
                      <a:pt x="222" y="1113"/>
                      <a:pt x="244" y="1091"/>
                      <a:pt x="272" y="1091"/>
                    </a:cubicBezTo>
                    <a:close/>
                    <a:moveTo>
                      <a:pt x="652" y="1194"/>
                    </a:moveTo>
                    <a:lnTo>
                      <a:pt x="652" y="1249"/>
                    </a:lnTo>
                    <a:lnTo>
                      <a:pt x="1357" y="1249"/>
                    </a:lnTo>
                    <a:lnTo>
                      <a:pt x="1357" y="1194"/>
                    </a:lnTo>
                    <a:lnTo>
                      <a:pt x="652" y="1194"/>
                    </a:ln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7C537E4E-688E-4F95-AFD1-3FBB2CF64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618" y="5174752"/>
              <a:ext cx="2286000" cy="773043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8E782BD4-6572-4464-9985-9BEC3F172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618" y="4353734"/>
              <a:ext cx="2286000" cy="821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8176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339F2-6A20-4A30-9887-7BFB73CA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Google Sans"/>
              </a:rPr>
              <a:t>10~30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대 화장품소비 설문조사</a:t>
            </a:r>
            <a:endParaRPr lang="ko-KR" altLang="en-US" dirty="0"/>
          </a:p>
        </p:txBody>
      </p:sp>
      <p:pic>
        <p:nvPicPr>
          <p:cNvPr id="5124" name="Picture 4" descr="양식 응답 차트. 질문 제목: 당신의 연령은 어떻게 됩니까?. 응답 수: 응답 8개.">
            <a:extLst>
              <a:ext uri="{FF2B5EF4-FFF2-40B4-BE49-F238E27FC236}">
                <a16:creationId xmlns:a16="http://schemas.microsoft.com/office/drawing/2014/main" id="{BC1B43BC-F9A2-4B46-8F74-137BF7FF7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8787"/>
            <a:ext cx="12192000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08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339F2-6A20-4A30-9887-7BFB73CA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Google Sans"/>
              </a:rPr>
              <a:t>10~30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대 화장품소비 설문조사</a:t>
            </a:r>
            <a:endParaRPr lang="ko-KR" altLang="en-US" dirty="0"/>
          </a:p>
        </p:txBody>
      </p:sp>
      <p:pic>
        <p:nvPicPr>
          <p:cNvPr id="4098" name="Picture 2" descr="양식 응답 차트. 질문 제목: 1년에 몇 개의 화장품 구매하시나요?. 응답 수: 응답 8개.">
            <a:extLst>
              <a:ext uri="{FF2B5EF4-FFF2-40B4-BE49-F238E27FC236}">
                <a16:creationId xmlns:a16="http://schemas.microsoft.com/office/drawing/2014/main" id="{2E86F5B0-D67D-4A30-816F-AA93FBB83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8787"/>
            <a:ext cx="12192000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108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339F2-6A20-4A30-9887-7BFB73CA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Google Sans"/>
              </a:rPr>
              <a:t>10~30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대 화장품소비 설문조사</a:t>
            </a:r>
            <a:endParaRPr lang="ko-KR" altLang="en-US" dirty="0"/>
          </a:p>
        </p:txBody>
      </p:sp>
      <p:pic>
        <p:nvPicPr>
          <p:cNvPr id="3074" name="Picture 2" descr="양식 응답 차트. 질문 제목: 1년 간 화장품의 평균 지출 비용은?. 응답 수: 응답 8개.">
            <a:extLst>
              <a:ext uri="{FF2B5EF4-FFF2-40B4-BE49-F238E27FC236}">
                <a16:creationId xmlns:a16="http://schemas.microsoft.com/office/drawing/2014/main" id="{8CE010B5-8A54-41BD-8023-277BE5621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607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339F2-6A20-4A30-9887-7BFB73CA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Google Sans"/>
              </a:rPr>
              <a:t>10~30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대 화장품소비 설문조사</a:t>
            </a:r>
            <a:endParaRPr lang="ko-KR" altLang="en-US" dirty="0"/>
          </a:p>
        </p:txBody>
      </p:sp>
      <p:pic>
        <p:nvPicPr>
          <p:cNvPr id="2050" name="Picture 2" descr="양식 응답 차트. 질문 제목: 최근 구매했거나 구매하고 싶은 화장품은?. 응답 수: 응답 8개.">
            <a:extLst>
              <a:ext uri="{FF2B5EF4-FFF2-40B4-BE49-F238E27FC236}">
                <a16:creationId xmlns:a16="http://schemas.microsoft.com/office/drawing/2014/main" id="{C0590B2A-2D73-41D7-A515-9FC76D58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8787"/>
            <a:ext cx="12192000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205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339F2-6A20-4A30-9887-7BFB73CA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Google Sans"/>
              </a:rPr>
              <a:t>10~30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대 화장품소비 설문조사</a:t>
            </a:r>
            <a:endParaRPr lang="ko-KR" altLang="en-US" dirty="0"/>
          </a:p>
        </p:txBody>
      </p:sp>
      <p:pic>
        <p:nvPicPr>
          <p:cNvPr id="9218" name="Picture 2" descr="양식 응답 차트. 질문 제목: 구매시 고려 요인은 무엇인가요?. 응답 수: 응답 8개.">
            <a:extLst>
              <a:ext uri="{FF2B5EF4-FFF2-40B4-BE49-F238E27FC236}">
                <a16:creationId xmlns:a16="http://schemas.microsoft.com/office/drawing/2014/main" id="{308A9F8F-A5F2-435B-93D4-B89E7F2B7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8787"/>
            <a:ext cx="12192000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754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339F2-6A20-4A30-9887-7BFB73CA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Google Sans"/>
              </a:rPr>
              <a:t>10~30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대 화장품소비 설문조사</a:t>
            </a:r>
            <a:endParaRPr lang="ko-KR" altLang="en-US" dirty="0"/>
          </a:p>
        </p:txBody>
      </p:sp>
      <p:pic>
        <p:nvPicPr>
          <p:cNvPr id="8194" name="Picture 2" descr="양식 응답 차트. 질문 제목: 평소 자주 찾는 쇼핑 장소는?. 응답 수: 응답 8개.">
            <a:extLst>
              <a:ext uri="{FF2B5EF4-FFF2-40B4-BE49-F238E27FC236}">
                <a16:creationId xmlns:a16="http://schemas.microsoft.com/office/drawing/2014/main" id="{7F79BA73-B39E-487E-81AA-35A80AA07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605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339F2-6A20-4A30-9887-7BFB73CA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Google Sans"/>
              </a:rPr>
              <a:t>10~30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대 화장품소비 설문조사</a:t>
            </a:r>
            <a:endParaRPr lang="ko-KR" altLang="en-US" dirty="0"/>
          </a:p>
        </p:txBody>
      </p:sp>
      <p:pic>
        <p:nvPicPr>
          <p:cNvPr id="7170" name="Picture 2" descr="양식 응답 차트. 질문 제목: 온라인 쇼핑을 하신경우 어떤 앱을 사용하시나요?. 응답 수: 응답 7개.">
            <a:extLst>
              <a:ext uri="{FF2B5EF4-FFF2-40B4-BE49-F238E27FC236}">
                <a16:creationId xmlns:a16="http://schemas.microsoft.com/office/drawing/2014/main" id="{1171B4C7-5E13-4824-A18E-23D231D1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8787"/>
            <a:ext cx="12192000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80063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136</TotalTime>
  <Words>151</Words>
  <Application>Microsoft Office PowerPoint</Application>
  <PresentationFormat>와이드스크린</PresentationFormat>
  <Paragraphs>55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34" baseType="lpstr">
      <vt:lpstr>Adobe 명조 Std M</vt:lpstr>
      <vt:lpstr>adobe-clean-han-japanese</vt:lpstr>
      <vt:lpstr>Google Sans</vt:lpstr>
      <vt:lpstr>맑은 고딕</vt:lpstr>
      <vt:lpstr>Arial</vt:lpstr>
      <vt:lpstr>Bahnschrift SemiBold</vt:lpstr>
      <vt:lpstr>Berlin Sans FB Demi</vt:lpstr>
      <vt:lpstr>Calibri</vt:lpstr>
      <vt:lpstr>Calibri Light</vt:lpstr>
      <vt:lpstr>Courier New</vt:lpstr>
      <vt:lpstr>Segoe UI</vt:lpstr>
      <vt:lpstr>Wingdings 2</vt:lpstr>
      <vt:lpstr>HDOfficeLightV0</vt:lpstr>
      <vt:lpstr>1_HDOfficeLightV0</vt:lpstr>
      <vt:lpstr>1. 사용자 조사하기</vt:lpstr>
      <vt:lpstr>10~30대 화장품소비 설문조사</vt:lpstr>
      <vt:lpstr>10~30대 화장품소비 설문조사</vt:lpstr>
      <vt:lpstr>10~30대 화장품소비 설문조사</vt:lpstr>
      <vt:lpstr>10~30대 화장품소비 설문조사</vt:lpstr>
      <vt:lpstr>10~30대 화장품소비 설문조사</vt:lpstr>
      <vt:lpstr>10~30대 화장품소비 설문조사</vt:lpstr>
      <vt:lpstr>10~30대 화장품소비 설문조사</vt:lpstr>
      <vt:lpstr>10~30대 화장품소비 설문조사</vt:lpstr>
      <vt:lpstr>10~30대 화장품소비 설문조사</vt:lpstr>
      <vt:lpstr>10~30대 화장품소비 설문조사</vt:lpstr>
      <vt:lpstr>2. 사용자 분석하기</vt:lpstr>
      <vt:lpstr>사용자의 페르소나-1</vt:lpstr>
      <vt:lpstr>사용자의 페르소나-2</vt:lpstr>
      <vt:lpstr>3. UI/UX 전략 도출하기</vt:lpstr>
      <vt:lpstr>무드보드</vt:lpstr>
      <vt:lpstr>무드보드</vt:lpstr>
      <vt:lpstr>무드보드</vt:lpstr>
      <vt:lpstr>무드보드</vt:lpstr>
      <vt:lpstr>무드보드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사용자 조사하기</dc:title>
  <dc:creator>dltkt</dc:creator>
  <cp:lastModifiedBy>dltkt</cp:lastModifiedBy>
  <cp:revision>3</cp:revision>
  <dcterms:created xsi:type="dcterms:W3CDTF">2021-07-19T00:38:54Z</dcterms:created>
  <dcterms:modified xsi:type="dcterms:W3CDTF">2021-07-19T02:59:57Z</dcterms:modified>
</cp:coreProperties>
</file>